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5143500" cx="9144000"/>
  <p:notesSz cx="6858000" cy="9144000"/>
  <p:embeddedFontLst>
    <p:embeddedFont>
      <p:font typeface="DM Sans Medium"/>
      <p:regular r:id="rId52"/>
      <p:bold r:id="rId53"/>
      <p:italic r:id="rId54"/>
      <p:boldItalic r:id="rId55"/>
    </p:embeddedFont>
    <p:embeddedFont>
      <p:font typeface="Didact Gothic"/>
      <p:regular r:id="rId56"/>
    </p:embeddedFont>
    <p:embeddedFont>
      <p:font typeface="Helvetica Neue"/>
      <p:regular r:id="rId57"/>
      <p:bold r:id="rId58"/>
      <p:italic r:id="rId59"/>
      <p:boldItalic r:id="rId60"/>
    </p:embeddedFont>
    <p:embeddedFont>
      <p:font typeface="Helvetica Neue Light"/>
      <p:regular r:id="rId61"/>
      <p:bold r:id="rId62"/>
      <p:italic r:id="rId63"/>
      <p:boldItalic r:id="rId64"/>
    </p:embeddedFont>
    <p:embeddedFont>
      <p:font typeface="DM Sans"/>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95">
          <p15:clr>
            <a:srgbClr val="A4A3A4"/>
          </p15:clr>
        </p15:guide>
        <p15:guide id="2" pos="5460">
          <p15:clr>
            <a:srgbClr val="A4A3A4"/>
          </p15:clr>
        </p15:guide>
        <p15:guide id="3" pos="300">
          <p15:clr>
            <a:srgbClr val="9AA0A6"/>
          </p15:clr>
        </p15:guide>
        <p15:guide id="4" orient="horz" pos="289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45BC51D-E939-4309-AE16-6C6539E3C727}">
  <a:tblStyle styleId="{545BC51D-E939-4309-AE16-6C6539E3C72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95" orient="horz"/>
        <p:guide pos="5460"/>
        <p:guide pos="300"/>
        <p:guide pos="289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HelveticaNeueLight-bold.fntdata"/><Relationship Id="rId61" Type="http://schemas.openxmlformats.org/officeDocument/2006/relationships/font" Target="fonts/HelveticaNeueLight-regular.fntdata"/><Relationship Id="rId20" Type="http://schemas.openxmlformats.org/officeDocument/2006/relationships/slide" Target="slides/slide14.xml"/><Relationship Id="rId64" Type="http://schemas.openxmlformats.org/officeDocument/2006/relationships/font" Target="fonts/HelveticaNeueLight-boldItalic.fntdata"/><Relationship Id="rId63" Type="http://schemas.openxmlformats.org/officeDocument/2006/relationships/font" Target="fonts/HelveticaNeueLight-italic.fntdata"/><Relationship Id="rId22" Type="http://schemas.openxmlformats.org/officeDocument/2006/relationships/slide" Target="slides/slide16.xml"/><Relationship Id="rId66" Type="http://schemas.openxmlformats.org/officeDocument/2006/relationships/font" Target="fonts/DMSans-bold.fntdata"/><Relationship Id="rId21" Type="http://schemas.openxmlformats.org/officeDocument/2006/relationships/slide" Target="slides/slide15.xml"/><Relationship Id="rId65" Type="http://schemas.openxmlformats.org/officeDocument/2006/relationships/font" Target="fonts/DMSans-regular.fntdata"/><Relationship Id="rId24" Type="http://schemas.openxmlformats.org/officeDocument/2006/relationships/slide" Target="slides/slide18.xml"/><Relationship Id="rId68" Type="http://schemas.openxmlformats.org/officeDocument/2006/relationships/font" Target="fonts/DMSans-boldItalic.fntdata"/><Relationship Id="rId23" Type="http://schemas.openxmlformats.org/officeDocument/2006/relationships/slide" Target="slides/slide17.xml"/><Relationship Id="rId67" Type="http://schemas.openxmlformats.org/officeDocument/2006/relationships/font" Target="fonts/DMSans-italic.fntdata"/><Relationship Id="rId60" Type="http://schemas.openxmlformats.org/officeDocument/2006/relationships/font" Target="fonts/HelveticaNeue-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DMSansMedium-bold.fntdata"/><Relationship Id="rId52" Type="http://schemas.openxmlformats.org/officeDocument/2006/relationships/font" Target="fonts/DMSansMedium-regular.fntdata"/><Relationship Id="rId11" Type="http://schemas.openxmlformats.org/officeDocument/2006/relationships/slide" Target="slides/slide5.xml"/><Relationship Id="rId55" Type="http://schemas.openxmlformats.org/officeDocument/2006/relationships/font" Target="fonts/DMSansMedium-boldItalic.fntdata"/><Relationship Id="rId10" Type="http://schemas.openxmlformats.org/officeDocument/2006/relationships/slide" Target="slides/slide4.xml"/><Relationship Id="rId54" Type="http://schemas.openxmlformats.org/officeDocument/2006/relationships/font" Target="fonts/DMSansMedium-italic.fntdata"/><Relationship Id="rId13" Type="http://schemas.openxmlformats.org/officeDocument/2006/relationships/slide" Target="slides/slide7.xml"/><Relationship Id="rId57" Type="http://schemas.openxmlformats.org/officeDocument/2006/relationships/font" Target="fonts/HelveticaNeue-regular.fntdata"/><Relationship Id="rId12" Type="http://schemas.openxmlformats.org/officeDocument/2006/relationships/slide" Target="slides/slide6.xml"/><Relationship Id="rId56" Type="http://schemas.openxmlformats.org/officeDocument/2006/relationships/font" Target="fonts/DidactGothic-regular.fntdata"/><Relationship Id="rId15" Type="http://schemas.openxmlformats.org/officeDocument/2006/relationships/slide" Target="slides/slide9.xml"/><Relationship Id="rId59" Type="http://schemas.openxmlformats.org/officeDocument/2006/relationships/font" Target="fonts/HelveticaNeue-italic.fntdata"/><Relationship Id="rId14" Type="http://schemas.openxmlformats.org/officeDocument/2006/relationships/slide" Target="slides/slide8.xml"/><Relationship Id="rId58" Type="http://schemas.openxmlformats.org/officeDocument/2006/relationships/font" Target="fonts/HelveticaNeue-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jpg>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g1375bf37a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1375bf37a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37f3bafcb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37f3bafcb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37f3bafcb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37f3bafcb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37f3bafcb0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37f3bafcb0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37f3bafcb0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37f3bafcb0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37f3bafcb0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37f3bafcb0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37f3bafcb0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37f3bafcb0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37f3bafcb0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37f3bafcb0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37f3bafcb0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37f3bafcb0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37f3bafcb0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37f3bafcb0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37f3bafcb0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37f3bafcb0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g1375bf37aa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 name="Google Shape;50;g1375bf37aa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db688cde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db688cde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Obligatoria siempre.</a:t>
            </a:r>
            <a:r>
              <a:rPr lang="es">
                <a:solidFill>
                  <a:schemeClr val="dk1"/>
                </a:solidFill>
                <a:latin typeface="DM Sans"/>
                <a:ea typeface="DM Sans"/>
                <a:cs typeface="DM Sans"/>
                <a:sym typeface="DM Sans"/>
              </a:rPr>
              <a:t> A la hora del Break, entre 5 y 10 minutos. Considerar ubicar este espacio en un momento adecuado de la clase. Al volver, mostrar los resultados de la pregunta del anterior slide y generar un breve intercambio.</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37f3bafcb0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37f3bafcb0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37f3bafcb0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37f3bafcb0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37f3bafcb0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37f3bafcb0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37f3bafcb0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37f3bafcb0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37f3bafcb0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37f3bafcb0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37f3bafcb0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37f3bafcb0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37f3bafcb0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37f3bafcb0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7f3bafcb0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37f3bafcb0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7f3bafcb0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7f3bafcb0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1375bf37aa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1375bf37aa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Glosario</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Repasa y define rápidamente los conceptos centrales acumulados. Ayuda a los estudiantes a recuperar aquellos saberes que se darán por dados.</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Sugerencia:</a:t>
            </a:r>
            <a:endParaRPr>
              <a:solidFill>
                <a:schemeClr val="dk1"/>
              </a:solidFill>
              <a:latin typeface="DM Sans"/>
              <a:ea typeface="DM Sans"/>
              <a:cs typeface="DM Sans"/>
              <a:sym typeface="DM Sans"/>
            </a:endParaRPr>
          </a:p>
          <a:p>
            <a:pPr indent="-298450" lvl="0" marL="457200" rtl="0" algn="l">
              <a:spcBef>
                <a:spcPts val="0"/>
              </a:spcBef>
              <a:spcAft>
                <a:spcPts val="0"/>
              </a:spcAft>
              <a:buClr>
                <a:schemeClr val="dk1"/>
              </a:buClr>
              <a:buSzPts val="1100"/>
              <a:buFont typeface="DM Sans"/>
              <a:buChar char="-"/>
            </a:pPr>
            <a:r>
              <a:rPr lang="es">
                <a:solidFill>
                  <a:schemeClr val="dk1"/>
                </a:solidFill>
                <a:latin typeface="DM Sans"/>
                <a:ea typeface="DM Sans"/>
                <a:cs typeface="DM Sans"/>
                <a:sym typeface="DM Sans"/>
              </a:rPr>
              <a:t>Puede incorporarse links e imágenes que apoyen al concepto presentado.</a:t>
            </a:r>
            <a:endParaRPr>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375bf37aa9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375bf37aa9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37f3bafcb0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37f3bafcb0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37f3bafcb0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37f3bafcb0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37f3bafcb0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37f3bafcb0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37f3bafcb0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37f3bafcb0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37f3bafcb0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37f3bafcb0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7f3bafcb0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37f3bafcb0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381eeb3b7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381eeb3b7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382beea8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382beea8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Colocar en </a:t>
            </a:r>
            <a:r>
              <a:rPr lang="es" u="sng"/>
              <a:t>la clase previa a cada preentrega.</a:t>
            </a:r>
            <a:r>
              <a:rPr lang="es"/>
              <a:t> Ajustar según número de preentrega (primera, segunda, tercera, etc.)</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82beea80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382beea80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375bf37aa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375bf37aa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37f3bafcb0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37f3bafcb0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Se sugiere ubicar al finalizar la explicación de algún tema, para abrir formalmente el espacio de preguntas y ordenar la interacción.</a:t>
            </a:r>
            <a:endParaRPr>
              <a:latin typeface="DM Sans"/>
              <a:ea typeface="DM Sans"/>
              <a:cs typeface="DM Sans"/>
              <a:sym typeface="DM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383090f9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383090f9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(Al final de cada clase)</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br>
              <a:rPr b="1" lang="es">
                <a:solidFill>
                  <a:schemeClr val="dk1"/>
                </a:solidFill>
                <a:latin typeface="DM Sans"/>
                <a:ea typeface="DM Sans"/>
                <a:cs typeface="DM Sans"/>
                <a:sym typeface="DM Sans"/>
              </a:rPr>
            </a:br>
            <a:r>
              <a:rPr b="1" lang="es">
                <a:solidFill>
                  <a:schemeClr val="dk1"/>
                </a:solidFill>
                <a:latin typeface="DM Sans"/>
                <a:ea typeface="DM Sans"/>
                <a:cs typeface="DM Sans"/>
                <a:sym typeface="DM Sans"/>
              </a:rPr>
              <a:t>Encuesta sobre los temas abordados en la clase.</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Soporte: Encuesta de Zoom</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¿Cómo crear encuestas de Zoom? Disponible en </a:t>
            </a:r>
            <a:r>
              <a:rPr lang="es" u="sng">
                <a:solidFill>
                  <a:schemeClr val="hlink"/>
                </a:solidFill>
                <a:latin typeface="DM Sans"/>
                <a:ea typeface="DM Sans"/>
                <a:cs typeface="DM Sans"/>
                <a:sym typeface="DM Sans"/>
                <a:hlinkClick r:id="rId2"/>
              </a:rPr>
              <a:t>este video.</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Consigna:</a:t>
            </a:r>
            <a:r>
              <a:rPr lang="es">
                <a:solidFill>
                  <a:schemeClr val="dk1"/>
                </a:solidFill>
                <a:latin typeface="DM Sans"/>
                <a:ea typeface="DM Sans"/>
                <a:cs typeface="DM Sans"/>
                <a:sym typeface="DM Sans"/>
              </a:rPr>
              <a:t> Presentar una encuesta cerrada por el chat de Zoom donde figuren listados todos los temas desarrollados durante esta clase (los que aparecen en la slide “Resumen de la clase de hoy”). Cada estudiante puede seleccionar uno o más temas.</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Ejemplo:</a:t>
            </a:r>
            <a:endParaRPr u="sng">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u="sng">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¿Qué temas de la clase de hoy te resultaron más complejos, te resultaron menos claros o te gustaría retomar para aclarar?</a:t>
            </a:r>
            <a:endParaRPr>
              <a:solidFill>
                <a:schemeClr val="dk1"/>
              </a:solidFill>
              <a:latin typeface="DM Sans"/>
              <a:ea typeface="DM Sans"/>
              <a:cs typeface="DM Sans"/>
              <a:sym typeface="DM Sans"/>
            </a:endParaRPr>
          </a:p>
          <a:p>
            <a:pPr indent="-298450" lvl="0" marL="457200" rtl="0" algn="l">
              <a:spcBef>
                <a:spcPts val="0"/>
              </a:spcBef>
              <a:spcAft>
                <a:spcPts val="0"/>
              </a:spcAft>
              <a:buSzPts val="1100"/>
              <a:buFont typeface="DM Sans"/>
              <a:buAutoNum type="arabicPeriod"/>
            </a:pPr>
            <a:r>
              <a:rPr lang="es">
                <a:latin typeface="DM Sans"/>
                <a:ea typeface="DM Sans"/>
                <a:cs typeface="DM Sans"/>
                <a:sym typeface="DM Sans"/>
              </a:rPr>
              <a:t>Plugins en AE.</a:t>
            </a:r>
            <a:endParaRPr>
              <a:latin typeface="DM Sans"/>
              <a:ea typeface="DM Sans"/>
              <a:cs typeface="DM Sans"/>
              <a:sym typeface="DM Sans"/>
            </a:endParaRPr>
          </a:p>
          <a:p>
            <a:pPr indent="-298450" lvl="0" marL="457200" rtl="0" algn="l">
              <a:spcBef>
                <a:spcPts val="0"/>
              </a:spcBef>
              <a:spcAft>
                <a:spcPts val="0"/>
              </a:spcAft>
              <a:buSzPts val="1100"/>
              <a:buFont typeface="DM Sans"/>
              <a:buAutoNum type="arabicPeriod"/>
            </a:pPr>
            <a:r>
              <a:rPr lang="es">
                <a:latin typeface="DM Sans"/>
                <a:ea typeface="DM Sans"/>
                <a:cs typeface="DM Sans"/>
                <a:sym typeface="DM Sans"/>
              </a:rPr>
              <a:t>Sistemas de partículas.</a:t>
            </a:r>
            <a:endParaRPr>
              <a:latin typeface="DM Sans"/>
              <a:ea typeface="DM Sans"/>
              <a:cs typeface="DM Sans"/>
              <a:sym typeface="DM Sans"/>
            </a:endParaRPr>
          </a:p>
          <a:p>
            <a:pPr indent="-298450" lvl="0" marL="457200" rtl="0" algn="l">
              <a:spcBef>
                <a:spcPts val="0"/>
              </a:spcBef>
              <a:spcAft>
                <a:spcPts val="0"/>
              </a:spcAft>
              <a:buSzPts val="1100"/>
              <a:buFont typeface="DM Sans"/>
              <a:buAutoNum type="arabicPeriod"/>
            </a:pPr>
            <a:r>
              <a:rPr lang="es">
                <a:latin typeface="DM Sans"/>
                <a:ea typeface="DM Sans"/>
                <a:cs typeface="DM Sans"/>
                <a:sym typeface="DM Sans"/>
              </a:rPr>
              <a:t>Renderizar con y sin transparencia.</a:t>
            </a:r>
            <a:endParaRPr>
              <a:latin typeface="DM Sans"/>
              <a:ea typeface="DM Sans"/>
              <a:cs typeface="DM Sans"/>
              <a:sym typeface="DM Sans"/>
            </a:endParaRPr>
          </a:p>
          <a:p>
            <a:pPr indent="-298450" lvl="0" marL="457200" rtl="0" algn="l">
              <a:spcBef>
                <a:spcPts val="0"/>
              </a:spcBef>
              <a:spcAft>
                <a:spcPts val="0"/>
              </a:spcAft>
              <a:buSzPts val="1100"/>
              <a:buFont typeface="DM Sans"/>
              <a:buAutoNum type="arabicPeriod"/>
            </a:pPr>
            <a:r>
              <a:rPr lang="es">
                <a:latin typeface="DM Sans"/>
                <a:ea typeface="DM Sans"/>
                <a:cs typeface="DM Sans"/>
                <a:sym typeface="DM Sans"/>
              </a:rPr>
              <a:t>Trabajar un proyecto para multipantalla.</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u="sng">
                <a:solidFill>
                  <a:schemeClr val="dk1"/>
                </a:solidFill>
                <a:latin typeface="DM Sans"/>
                <a:ea typeface="DM Sans"/>
                <a:cs typeface="DM Sans"/>
                <a:sym typeface="DM Sans"/>
              </a:rPr>
              <a:t>Resultados:</a:t>
            </a:r>
            <a:r>
              <a:rPr lang="es">
                <a:solidFill>
                  <a:schemeClr val="dk1"/>
                </a:solidFill>
                <a:latin typeface="DM Sans"/>
                <a:ea typeface="DM Sans"/>
                <a:cs typeface="DM Sans"/>
                <a:sym typeface="DM Sans"/>
              </a:rPr>
              <a:t> Los temas que presenten mayores dificultades serán tenidos en cuenta para ser abordados en la próxima AfterClass. Registrar las respuestas.</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None/>
            </a:pPr>
            <a:r>
              <a:t/>
            </a:r>
            <a:endParaRPr>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37f3bafcb0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37f3bafcb0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37f3bafcb0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37f3bafcb0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37f3bafcb0_0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37f3bafcb0_0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37f3bafcb0_0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37f3bafcb0_0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375bf37aa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375bf37aa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Se puede usar para comenzar o finalizar la clase, según sea más conveniente. La información de este slide es de relleno.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Recurso: </a:t>
            </a:r>
            <a:r>
              <a:rPr b="1" lang="es">
                <a:solidFill>
                  <a:schemeClr val="dk1"/>
                </a:solidFill>
                <a:highlight>
                  <a:srgbClr val="EAFF6A"/>
                </a:highlight>
                <a:latin typeface="DM Sans"/>
                <a:ea typeface="DM Sans"/>
                <a:cs typeface="DM Sans"/>
                <a:sym typeface="DM Sans"/>
              </a:rPr>
              <a:t>Mapa de conceptos (genérico)</a:t>
            </a:r>
            <a:endParaRPr b="1">
              <a:solidFill>
                <a:schemeClr val="dk1"/>
              </a:solidFill>
              <a:highlight>
                <a:srgbClr val="EAFF6A"/>
              </a:highlight>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Muestra rápidamente los contenidos de la clase y cómo se relacionan. Ayuda a los estudiantes a evitar “perderse” durante la clase, al avanzar en un sentido lineal una diapositiva tras otra. El ejemplo pertenece a la primera clase del curso UX/UI.</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b="1" lang="es">
                <a:solidFill>
                  <a:schemeClr val="dk1"/>
                </a:solidFill>
                <a:latin typeface="DM Sans"/>
                <a:ea typeface="DM Sans"/>
                <a:cs typeface="DM Sans"/>
                <a:sym typeface="DM Sans"/>
              </a:rPr>
              <a:t>Sugerencia</a:t>
            </a:r>
            <a:r>
              <a:rPr lang="es">
                <a:solidFill>
                  <a:schemeClr val="dk1"/>
                </a:solidFill>
                <a:latin typeface="DM Sans"/>
                <a:ea typeface="DM Sans"/>
                <a:cs typeface="DM Sans"/>
                <a:sym typeface="DM Sans"/>
              </a:rPr>
              <a:t>: </a:t>
            </a:r>
            <a:br>
              <a:rPr lang="es">
                <a:solidFill>
                  <a:schemeClr val="dk1"/>
                </a:solidFill>
                <a:latin typeface="DM Sans"/>
                <a:ea typeface="DM Sans"/>
                <a:cs typeface="DM Sans"/>
                <a:sym typeface="DM Sans"/>
              </a:rPr>
            </a:br>
            <a:r>
              <a:rPr lang="es">
                <a:solidFill>
                  <a:schemeClr val="dk1"/>
                </a:solidFill>
                <a:latin typeface="DM Sans"/>
                <a:ea typeface="DM Sans"/>
                <a:cs typeface="DM Sans"/>
                <a:sym typeface="DM Sans"/>
              </a:rPr>
              <a:t>-También se pueden mostrar con un menor énfasis o colores apagados, aquellos contenidos de clases anteriores y que se vinculen con la actual. </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-Resaltar con color los temas que se abordan en la clase.</a:t>
            </a:r>
            <a:endParaRPr>
              <a:solidFill>
                <a:schemeClr val="dk1"/>
              </a:solidFill>
              <a:latin typeface="DM Sans"/>
              <a:ea typeface="DM Sans"/>
              <a:cs typeface="DM Sans"/>
              <a:sym typeface="DM Sans"/>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Colores</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Categorías principales: Pleno en #27282d con texto en blanco.</a:t>
            </a:r>
            <a:endParaRPr>
              <a:solidFill>
                <a:schemeClr val="dk1"/>
              </a:solidFill>
              <a:latin typeface="DM Sans"/>
              <a:ea typeface="DM Sans"/>
              <a:cs typeface="DM Sans"/>
              <a:sym typeface="DM Sans"/>
            </a:endParaRPr>
          </a:p>
          <a:p>
            <a:pPr indent="0" lvl="0" marL="0" rtl="0" algn="l">
              <a:spcBef>
                <a:spcPts val="0"/>
              </a:spcBef>
              <a:spcAft>
                <a:spcPts val="0"/>
              </a:spcAft>
              <a:buNone/>
            </a:pPr>
            <a:r>
              <a:rPr lang="es">
                <a:solidFill>
                  <a:schemeClr val="dk1"/>
                </a:solidFill>
                <a:latin typeface="DM Sans"/>
                <a:ea typeface="DM Sans"/>
                <a:cs typeface="DM Sans"/>
                <a:sym typeface="DM Sans"/>
              </a:rPr>
              <a:t>Categorías secundarias (o a destacar): Pleno en #393b43 con texto en blanco.</a:t>
            </a:r>
            <a:endParaRPr>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Categorías terciarias: Borde en #393b43 con texto en #222222.</a:t>
            </a:r>
            <a:endParaRPr>
              <a:solidFill>
                <a:schemeClr val="dk1"/>
              </a:solidFill>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37f3bafcb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37f3bafcb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37f3bafcb0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37f3bafcb0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37f3bafcb0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37f3bafcb0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slides de sólo texto con el contenido más importante de la clase. En una presentación de 50 slides usar máximo 5 de estas.</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37f3bafcb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37f3bafcb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Font typeface="DM Sans"/>
              <a:buNone/>
              <a:defRPr b="1" sz="4000">
                <a:latin typeface="DM Sans"/>
                <a:ea typeface="DM Sans"/>
                <a:cs typeface="DM Sans"/>
                <a:sym typeface="DM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2" name="Google Shape;12;p2"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30" name="Shape 30"/>
        <p:cNvGrpSpPr/>
        <p:nvPr/>
      </p:nvGrpSpPr>
      <p:grpSpPr>
        <a:xfrm>
          <a:off x="0" y="0"/>
          <a:ext cx="0" cy="0"/>
          <a:chOff x="0" y="0"/>
          <a:chExt cx="0" cy="0"/>
        </a:xfrm>
      </p:grpSpPr>
      <p:pic>
        <p:nvPicPr>
          <p:cNvPr id="31" name="Google Shape;31;p1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32" name="Shape 32"/>
        <p:cNvGrpSpPr/>
        <p:nvPr/>
      </p:nvGrpSpPr>
      <p:grpSpPr>
        <a:xfrm>
          <a:off x="0" y="0"/>
          <a:ext cx="0" cy="0"/>
          <a:chOff x="0" y="0"/>
          <a:chExt cx="0" cy="0"/>
        </a:xfrm>
      </p:grpSpPr>
      <p:pic>
        <p:nvPicPr>
          <p:cNvPr id="33" name="Google Shape;33;p12"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1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p1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7" name="Google Shape;37;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8">
    <p:bg>
      <p:bgPr>
        <a:blipFill>
          <a:blip r:embed="rId2">
            <a:alphaModFix/>
          </a:blip>
          <a:stretch>
            <a:fillRect/>
          </a:stretch>
        </a:blipFill>
      </p:bgPr>
    </p:bg>
    <p:spTree>
      <p:nvGrpSpPr>
        <p:cNvPr id="38" name="Shape 38"/>
        <p:cNvGrpSpPr/>
        <p:nvPr/>
      </p:nvGrpSpPr>
      <p:grpSpPr>
        <a:xfrm>
          <a:off x="0" y="0"/>
          <a:ext cx="0" cy="0"/>
          <a:chOff x="0" y="0"/>
          <a:chExt cx="0" cy="0"/>
        </a:xfrm>
      </p:grpSpPr>
      <p:pic>
        <p:nvPicPr>
          <p:cNvPr id="39" name="Google Shape;39;p1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3" name="Shape 13"/>
        <p:cNvGrpSpPr/>
        <p:nvPr/>
      </p:nvGrpSpPr>
      <p:grpSpPr>
        <a:xfrm>
          <a:off x="0" y="0"/>
          <a:ext cx="0" cy="0"/>
          <a:chOff x="0" y="0"/>
          <a:chExt cx="0" cy="0"/>
        </a:xfrm>
      </p:grpSpPr>
      <p:pic>
        <p:nvPicPr>
          <p:cNvPr id="14" name="Google Shape;14;p3"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15" name="Shape 15"/>
        <p:cNvGrpSpPr/>
        <p:nvPr/>
      </p:nvGrpSpPr>
      <p:grpSpPr>
        <a:xfrm>
          <a:off x="0" y="0"/>
          <a:ext cx="0" cy="0"/>
          <a:chOff x="0" y="0"/>
          <a:chExt cx="0" cy="0"/>
        </a:xfrm>
      </p:grpSpPr>
      <p:pic>
        <p:nvPicPr>
          <p:cNvPr id="16" name="Google Shape;16;p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17" name="Shape 17"/>
        <p:cNvGrpSpPr/>
        <p:nvPr/>
      </p:nvGrpSpPr>
      <p:grpSpPr>
        <a:xfrm>
          <a:off x="0" y="0"/>
          <a:ext cx="0" cy="0"/>
          <a:chOff x="0" y="0"/>
          <a:chExt cx="0" cy="0"/>
        </a:xfrm>
      </p:grpSpPr>
      <p:pic>
        <p:nvPicPr>
          <p:cNvPr id="18" name="Google Shape;18;p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19" name="Shape 19"/>
        <p:cNvGrpSpPr/>
        <p:nvPr/>
      </p:nvGrpSpPr>
      <p:grpSpPr>
        <a:xfrm>
          <a:off x="0" y="0"/>
          <a:ext cx="0" cy="0"/>
          <a:chOff x="0" y="0"/>
          <a:chExt cx="0" cy="0"/>
        </a:xfrm>
      </p:grpSpPr>
      <p:pic>
        <p:nvPicPr>
          <p:cNvPr id="20" name="Google Shape;20;p6"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21" name="Shape 21"/>
        <p:cNvGrpSpPr/>
        <p:nvPr/>
      </p:nvGrpSpPr>
      <p:grpSpPr>
        <a:xfrm>
          <a:off x="0" y="0"/>
          <a:ext cx="0" cy="0"/>
          <a:chOff x="0" y="0"/>
          <a:chExt cx="0" cy="0"/>
        </a:xfrm>
      </p:grpSpPr>
      <p:pic>
        <p:nvPicPr>
          <p:cNvPr id="22" name="Google Shape;22;p7"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23" name="Shape 23"/>
        <p:cNvGrpSpPr/>
        <p:nvPr/>
      </p:nvGrpSpPr>
      <p:grpSpPr>
        <a:xfrm>
          <a:off x="0" y="0"/>
          <a:ext cx="0" cy="0"/>
          <a:chOff x="0" y="0"/>
          <a:chExt cx="0" cy="0"/>
        </a:xfrm>
      </p:grpSpPr>
      <p:pic>
        <p:nvPicPr>
          <p:cNvPr id="24" name="Google Shape;24;p8"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9"/>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 name="Google Shape;27;p9"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28" name="Shape 28"/>
        <p:cNvGrpSpPr/>
        <p:nvPr/>
      </p:nvGrpSpPr>
      <p:grpSpPr>
        <a:xfrm>
          <a:off x="0" y="0"/>
          <a:ext cx="0" cy="0"/>
          <a:chOff x="0" y="0"/>
          <a:chExt cx="0" cy="0"/>
        </a:xfrm>
      </p:grpSpPr>
      <p:pic>
        <p:nvPicPr>
          <p:cNvPr id="29" name="Google Shape;29;p10"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hyperlink" Target="https://developer.mozilla.org/es/docs/Web/JavaScript/Reference/Global_Objects/Dat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17.gif"/><Relationship Id="rId4"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 Id="rId3" Type="http://schemas.openxmlformats.org/officeDocument/2006/relationships/image" Target="../media/image14.jpg"/><Relationship Id="rId4" Type="http://schemas.openxmlformats.org/officeDocument/2006/relationships/image" Target="../media/image15.jpg"/><Relationship Id="rId5" Type="http://schemas.openxmlformats.org/officeDocument/2006/relationships/image" Target="../media/image1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hyperlink" Target="https://developer.mozilla.org/es/docs/Web/JavaScript/Reference/Global_Objects/Math"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15"/>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5"/>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clase va a ser</a:t>
            </a:r>
            <a:endParaRPr b="1" sz="4000">
              <a:solidFill>
                <a:srgbClr val="DEFC52"/>
              </a:solidFill>
              <a:latin typeface="DM Sans"/>
              <a:ea typeface="DM Sans"/>
              <a:cs typeface="DM Sans"/>
              <a:sym typeface="DM Sans"/>
            </a:endParaRPr>
          </a:p>
        </p:txBody>
      </p:sp>
      <p:sp>
        <p:nvSpPr>
          <p:cNvPr id="46" name="Google Shape;46;p15"/>
          <p:cNvSpPr txBox="1"/>
          <p:nvPr/>
        </p:nvSpPr>
        <p:spPr>
          <a:xfrm>
            <a:off x="3655975" y="2541075"/>
            <a:ext cx="22275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grabada</a:t>
            </a:r>
            <a:endParaRPr b="1" sz="4000">
              <a:solidFill>
                <a:srgbClr val="EAFF6A"/>
              </a:solidFill>
              <a:latin typeface="DM Sans"/>
              <a:ea typeface="DM Sans"/>
              <a:cs typeface="DM Sans"/>
              <a:sym typeface="DM Sans"/>
            </a:endParaRPr>
          </a:p>
        </p:txBody>
      </p:sp>
      <p:sp>
        <p:nvSpPr>
          <p:cNvPr id="47" name="Google Shape;47;p15"/>
          <p:cNvSpPr/>
          <p:nvPr/>
        </p:nvSpPr>
        <p:spPr>
          <a:xfrm>
            <a:off x="3293875" y="2844525"/>
            <a:ext cx="199800" cy="199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nvSpPr>
        <p:spPr>
          <a:xfrm>
            <a:off x="475500"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Propiedades</a:t>
            </a:r>
            <a:endParaRPr b="1" sz="3300">
              <a:solidFill>
                <a:schemeClr val="dk1"/>
              </a:solidFill>
              <a:latin typeface="DM Sans"/>
              <a:ea typeface="DM Sans"/>
              <a:cs typeface="DM Sans"/>
              <a:sym typeface="DM Sans"/>
            </a:endParaRPr>
          </a:p>
        </p:txBody>
      </p:sp>
      <p:sp>
        <p:nvSpPr>
          <p:cNvPr id="132" name="Google Shape;132;p24"/>
          <p:cNvSpPr txBox="1"/>
          <p:nvPr/>
        </p:nvSpPr>
        <p:spPr>
          <a:xfrm>
            <a:off x="475500" y="1511300"/>
            <a:ext cx="8193000" cy="600300"/>
          </a:xfrm>
          <a:prstGeom prst="rect">
            <a:avLst/>
          </a:prstGeom>
          <a:noFill/>
          <a:ln>
            <a:noFill/>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Se puede acceder a algunas constantes matemáticas a través del objeto Math, como pueden ser el número </a:t>
            </a:r>
            <a:r>
              <a:rPr b="1" lang="es" sz="1350">
                <a:latin typeface="DM Sans"/>
                <a:ea typeface="DM Sans"/>
                <a:cs typeface="DM Sans"/>
                <a:sym typeface="DM Sans"/>
              </a:rPr>
              <a:t>PI </a:t>
            </a:r>
            <a:r>
              <a:rPr lang="es" sz="1350">
                <a:latin typeface="DM Sans"/>
                <a:ea typeface="DM Sans"/>
                <a:cs typeface="DM Sans"/>
                <a:sym typeface="DM Sans"/>
              </a:rPr>
              <a:t>o la constante de </a:t>
            </a:r>
            <a:r>
              <a:rPr b="1" lang="es" sz="1350">
                <a:latin typeface="DM Sans"/>
                <a:ea typeface="DM Sans"/>
                <a:cs typeface="DM Sans"/>
                <a:sym typeface="DM Sans"/>
              </a:rPr>
              <a:t>Euler</a:t>
            </a:r>
            <a:r>
              <a:rPr lang="es" sz="1350">
                <a:latin typeface="DM Sans"/>
                <a:ea typeface="DM Sans"/>
                <a:cs typeface="DM Sans"/>
                <a:sym typeface="DM Sans"/>
              </a:rPr>
              <a:t>:</a:t>
            </a:r>
            <a:endParaRPr sz="1350">
              <a:latin typeface="DM Sans"/>
              <a:ea typeface="DM Sans"/>
              <a:cs typeface="DM Sans"/>
              <a:sym typeface="DM Sans"/>
            </a:endParaRPr>
          </a:p>
        </p:txBody>
      </p:sp>
      <p:graphicFrame>
        <p:nvGraphicFramePr>
          <p:cNvPr id="133" name="Google Shape;133;p24"/>
          <p:cNvGraphicFramePr/>
          <p:nvPr/>
        </p:nvGraphicFramePr>
        <p:xfrm>
          <a:off x="475500" y="2690125"/>
          <a:ext cx="3000000" cy="3000000"/>
        </p:xfrm>
        <a:graphic>
          <a:graphicData uri="http://schemas.openxmlformats.org/drawingml/2006/table">
            <a:tbl>
              <a:tblPr>
                <a:noFill/>
                <a:tableStyleId>{545BC51D-E939-4309-AE16-6C6539E3C727}</a:tableStyleId>
              </a:tblPr>
              <a:tblGrid>
                <a:gridCol w="8193000"/>
              </a:tblGrid>
              <a:tr h="847425">
                <a:tc>
                  <a:txBody>
                    <a:bodyPr/>
                    <a:lstStyle/>
                    <a:p>
                      <a:pPr indent="0" lvl="0" marL="0" rtl="0" algn="l">
                        <a:lnSpc>
                          <a:spcPct val="135714"/>
                        </a:lnSpc>
                        <a:spcBef>
                          <a:spcPts val="0"/>
                        </a:spcBef>
                        <a:spcAft>
                          <a:spcPts val="0"/>
                        </a:spcAft>
                        <a:buClr>
                          <a:srgbClr val="000000"/>
                        </a:buClr>
                        <a:buSzPts val="1100"/>
                        <a:buFont typeface="Arial"/>
                        <a:buNone/>
                      </a:pPr>
                      <a:r>
                        <a:rPr lang="es" sz="1850">
                          <a:solidFill>
                            <a:srgbClr val="9CDCFE"/>
                          </a:solidFill>
                          <a:latin typeface="Courier New"/>
                          <a:ea typeface="Courier New"/>
                          <a:cs typeface="Courier New"/>
                          <a:sym typeface="Courier New"/>
                        </a:rPr>
                        <a:t>console</a:t>
                      </a:r>
                      <a:r>
                        <a:rPr lang="es" sz="1850">
                          <a:solidFill>
                            <a:srgbClr val="D4D4D4"/>
                          </a:solidFill>
                          <a:latin typeface="Courier New"/>
                          <a:ea typeface="Courier New"/>
                          <a:cs typeface="Courier New"/>
                          <a:sym typeface="Courier New"/>
                        </a:rPr>
                        <a:t>.</a:t>
                      </a:r>
                      <a:r>
                        <a:rPr lang="es" sz="1850">
                          <a:solidFill>
                            <a:srgbClr val="DCDCAA"/>
                          </a:solidFill>
                          <a:latin typeface="Courier New"/>
                          <a:ea typeface="Courier New"/>
                          <a:cs typeface="Courier New"/>
                          <a:sym typeface="Courier New"/>
                        </a:rPr>
                        <a:t>log</a:t>
                      </a:r>
                      <a:r>
                        <a:rPr lang="es" sz="1850">
                          <a:solidFill>
                            <a:srgbClr val="D4D4D4"/>
                          </a:solidFill>
                          <a:latin typeface="Courier New"/>
                          <a:ea typeface="Courier New"/>
                          <a:cs typeface="Courier New"/>
                          <a:sym typeface="Courier New"/>
                        </a:rPr>
                        <a:t>( </a:t>
                      </a:r>
                      <a:r>
                        <a:rPr lang="es" sz="1850">
                          <a:solidFill>
                            <a:srgbClr val="9CDCFE"/>
                          </a:solidFill>
                          <a:latin typeface="Courier New"/>
                          <a:ea typeface="Courier New"/>
                          <a:cs typeface="Courier New"/>
                          <a:sym typeface="Courier New"/>
                        </a:rPr>
                        <a:t>Math</a:t>
                      </a:r>
                      <a:r>
                        <a:rPr lang="es" sz="1850">
                          <a:solidFill>
                            <a:srgbClr val="D4D4D4"/>
                          </a:solidFill>
                          <a:latin typeface="Courier New"/>
                          <a:ea typeface="Courier New"/>
                          <a:cs typeface="Courier New"/>
                          <a:sym typeface="Courier New"/>
                        </a:rPr>
                        <a:t>.</a:t>
                      </a:r>
                      <a:r>
                        <a:rPr lang="es" sz="1850">
                          <a:solidFill>
                            <a:srgbClr val="4FC1FF"/>
                          </a:solidFill>
                          <a:latin typeface="Courier New"/>
                          <a:ea typeface="Courier New"/>
                          <a:cs typeface="Courier New"/>
                          <a:sym typeface="Courier New"/>
                        </a:rPr>
                        <a:t>E</a:t>
                      </a:r>
                      <a:r>
                        <a:rPr lang="es" sz="1850">
                          <a:solidFill>
                            <a:srgbClr val="D4D4D4"/>
                          </a:solidFill>
                          <a:latin typeface="Courier New"/>
                          <a:ea typeface="Courier New"/>
                          <a:cs typeface="Courier New"/>
                          <a:sym typeface="Courier New"/>
                        </a:rPr>
                        <a:t> ) </a:t>
                      </a:r>
                      <a:r>
                        <a:rPr lang="es" sz="1850">
                          <a:solidFill>
                            <a:srgbClr val="6A9955"/>
                          </a:solidFill>
                          <a:latin typeface="Courier New"/>
                          <a:ea typeface="Courier New"/>
                          <a:cs typeface="Courier New"/>
                          <a:sym typeface="Courier New"/>
                        </a:rPr>
                        <a:t>// 2.718281828459045</a:t>
                      </a:r>
                      <a:endParaRPr sz="18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850">
                          <a:solidFill>
                            <a:srgbClr val="9CDCFE"/>
                          </a:solidFill>
                          <a:latin typeface="Courier New"/>
                          <a:ea typeface="Courier New"/>
                          <a:cs typeface="Courier New"/>
                          <a:sym typeface="Courier New"/>
                        </a:rPr>
                        <a:t>console</a:t>
                      </a:r>
                      <a:r>
                        <a:rPr lang="es" sz="1850">
                          <a:solidFill>
                            <a:srgbClr val="D4D4D4"/>
                          </a:solidFill>
                          <a:latin typeface="Courier New"/>
                          <a:ea typeface="Courier New"/>
                          <a:cs typeface="Courier New"/>
                          <a:sym typeface="Courier New"/>
                        </a:rPr>
                        <a:t>.</a:t>
                      </a:r>
                      <a:r>
                        <a:rPr lang="es" sz="1850">
                          <a:solidFill>
                            <a:srgbClr val="DCDCAA"/>
                          </a:solidFill>
                          <a:latin typeface="Courier New"/>
                          <a:ea typeface="Courier New"/>
                          <a:cs typeface="Courier New"/>
                          <a:sym typeface="Courier New"/>
                        </a:rPr>
                        <a:t>log</a:t>
                      </a:r>
                      <a:r>
                        <a:rPr lang="es" sz="1850">
                          <a:solidFill>
                            <a:srgbClr val="D4D4D4"/>
                          </a:solidFill>
                          <a:latin typeface="Courier New"/>
                          <a:ea typeface="Courier New"/>
                          <a:cs typeface="Courier New"/>
                          <a:sym typeface="Courier New"/>
                        </a:rPr>
                        <a:t>( </a:t>
                      </a:r>
                      <a:r>
                        <a:rPr lang="es" sz="1850">
                          <a:solidFill>
                            <a:srgbClr val="9CDCFE"/>
                          </a:solidFill>
                          <a:latin typeface="Courier New"/>
                          <a:ea typeface="Courier New"/>
                          <a:cs typeface="Courier New"/>
                          <a:sym typeface="Courier New"/>
                        </a:rPr>
                        <a:t>Math</a:t>
                      </a:r>
                      <a:r>
                        <a:rPr lang="es" sz="1850">
                          <a:solidFill>
                            <a:srgbClr val="D4D4D4"/>
                          </a:solidFill>
                          <a:latin typeface="Courier New"/>
                          <a:ea typeface="Courier New"/>
                          <a:cs typeface="Courier New"/>
                          <a:sym typeface="Courier New"/>
                        </a:rPr>
                        <a:t>.</a:t>
                      </a:r>
                      <a:r>
                        <a:rPr lang="es" sz="1850">
                          <a:solidFill>
                            <a:srgbClr val="4FC1FF"/>
                          </a:solidFill>
                          <a:latin typeface="Courier New"/>
                          <a:ea typeface="Courier New"/>
                          <a:cs typeface="Courier New"/>
                          <a:sym typeface="Courier New"/>
                        </a:rPr>
                        <a:t>PI</a:t>
                      </a:r>
                      <a:r>
                        <a:rPr lang="es" sz="1850">
                          <a:solidFill>
                            <a:srgbClr val="D4D4D4"/>
                          </a:solidFill>
                          <a:latin typeface="Courier New"/>
                          <a:ea typeface="Courier New"/>
                          <a:cs typeface="Courier New"/>
                          <a:sym typeface="Courier New"/>
                        </a:rPr>
                        <a:t> ) </a:t>
                      </a:r>
                      <a:r>
                        <a:rPr lang="es" sz="1850">
                          <a:solidFill>
                            <a:srgbClr val="6A9955"/>
                          </a:solidFill>
                          <a:latin typeface="Courier New"/>
                          <a:ea typeface="Courier New"/>
                          <a:cs typeface="Courier New"/>
                          <a:sym typeface="Courier New"/>
                        </a:rPr>
                        <a:t>// 3.141592653589793</a:t>
                      </a:r>
                      <a:endParaRPr sz="2200"/>
                    </a:p>
                  </a:txBody>
                  <a:tcPr marT="91425" marB="91425" marR="91425" marL="91425">
                    <a:solidFill>
                      <a:srgbClr val="000000"/>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cxnSp>
        <p:nvCxnSpPr>
          <p:cNvPr id="138" name="Google Shape;138;p25"/>
          <p:cNvCxnSpPr/>
          <p:nvPr/>
        </p:nvCxnSpPr>
        <p:spPr>
          <a:xfrm>
            <a:off x="1619961" y="2214324"/>
            <a:ext cx="6033600" cy="10800"/>
          </a:xfrm>
          <a:prstGeom prst="straightConnector1">
            <a:avLst/>
          </a:prstGeom>
          <a:noFill/>
          <a:ln cap="flat" cmpd="sng" w="19050">
            <a:solidFill>
              <a:schemeClr val="accent4"/>
            </a:solidFill>
            <a:prstDash val="dash"/>
            <a:round/>
            <a:headEnd len="med" w="med" type="none"/>
            <a:tailEnd len="med" w="med" type="none"/>
          </a:ln>
        </p:spPr>
      </p:cxnSp>
      <p:sp>
        <p:nvSpPr>
          <p:cNvPr id="139" name="Google Shape;139;p25"/>
          <p:cNvSpPr txBox="1"/>
          <p:nvPr/>
        </p:nvSpPr>
        <p:spPr>
          <a:xfrm>
            <a:off x="1176425" y="2738650"/>
            <a:ext cx="1004700" cy="367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600">
                <a:latin typeface="DM Sans"/>
                <a:ea typeface="DM Sans"/>
                <a:cs typeface="DM Sans"/>
                <a:sym typeface="DM Sans"/>
              </a:rPr>
              <a:t>MIN &amp; MAX</a:t>
            </a:r>
            <a:endParaRPr>
              <a:solidFill>
                <a:srgbClr val="000000"/>
              </a:solidFill>
              <a:highlight>
                <a:srgbClr val="FFFFFF"/>
              </a:highlight>
              <a:latin typeface="DM Sans"/>
              <a:ea typeface="DM Sans"/>
              <a:cs typeface="DM Sans"/>
              <a:sym typeface="DM Sans"/>
            </a:endParaRPr>
          </a:p>
        </p:txBody>
      </p:sp>
      <p:grpSp>
        <p:nvGrpSpPr>
          <p:cNvPr id="140" name="Google Shape;140;p25"/>
          <p:cNvGrpSpPr/>
          <p:nvPr/>
        </p:nvGrpSpPr>
        <p:grpSpPr>
          <a:xfrm>
            <a:off x="1371725" y="1912675"/>
            <a:ext cx="614100" cy="614100"/>
            <a:chOff x="295738" y="1694088"/>
            <a:chExt cx="614100" cy="614100"/>
          </a:xfrm>
        </p:grpSpPr>
        <p:sp>
          <p:nvSpPr>
            <p:cNvPr id="141" name="Google Shape;141;p25"/>
            <p:cNvSpPr/>
            <p:nvPr/>
          </p:nvSpPr>
          <p:spPr>
            <a:xfrm>
              <a:off x="295738" y="1694088"/>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5"/>
            <p:cNvSpPr txBox="1"/>
            <p:nvPr/>
          </p:nvSpPr>
          <p:spPr>
            <a:xfrm>
              <a:off x="467649" y="1747761"/>
              <a:ext cx="270300" cy="3675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latin typeface="DM Sans"/>
                  <a:ea typeface="DM Sans"/>
                  <a:cs typeface="DM Sans"/>
                  <a:sym typeface="DM Sans"/>
                </a:rPr>
                <a:t>1</a:t>
              </a:r>
              <a:endParaRPr sz="2400">
                <a:latin typeface="DM Sans"/>
                <a:ea typeface="DM Sans"/>
                <a:cs typeface="DM Sans"/>
                <a:sym typeface="DM Sans"/>
              </a:endParaRPr>
            </a:p>
          </p:txBody>
        </p:sp>
      </p:grpSp>
      <p:grpSp>
        <p:nvGrpSpPr>
          <p:cNvPr id="143" name="Google Shape;143;p25"/>
          <p:cNvGrpSpPr/>
          <p:nvPr/>
        </p:nvGrpSpPr>
        <p:grpSpPr>
          <a:xfrm>
            <a:off x="3272080" y="1912675"/>
            <a:ext cx="614100" cy="614100"/>
            <a:chOff x="1489168" y="1745975"/>
            <a:chExt cx="614100" cy="614100"/>
          </a:xfrm>
        </p:grpSpPr>
        <p:sp>
          <p:nvSpPr>
            <p:cNvPr id="144" name="Google Shape;144;p25"/>
            <p:cNvSpPr/>
            <p:nvPr/>
          </p:nvSpPr>
          <p:spPr>
            <a:xfrm>
              <a:off x="1489168" y="17459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sp>
          <p:nvSpPr>
            <p:cNvPr id="145" name="Google Shape;145;p25"/>
            <p:cNvSpPr txBox="1"/>
            <p:nvPr/>
          </p:nvSpPr>
          <p:spPr>
            <a:xfrm>
              <a:off x="1621925" y="1793039"/>
              <a:ext cx="270300" cy="3675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latin typeface="DM Sans"/>
                  <a:ea typeface="DM Sans"/>
                  <a:cs typeface="DM Sans"/>
                  <a:sym typeface="DM Sans"/>
                </a:rPr>
                <a:t>2</a:t>
              </a:r>
              <a:endParaRPr sz="2400">
                <a:latin typeface="Helvetica Neue Light"/>
                <a:ea typeface="Helvetica Neue Light"/>
                <a:cs typeface="Helvetica Neue Light"/>
                <a:sym typeface="Helvetica Neue Light"/>
              </a:endParaRPr>
            </a:p>
          </p:txBody>
        </p:sp>
      </p:grpSp>
      <p:grpSp>
        <p:nvGrpSpPr>
          <p:cNvPr id="146" name="Google Shape;146;p25"/>
          <p:cNvGrpSpPr/>
          <p:nvPr/>
        </p:nvGrpSpPr>
        <p:grpSpPr>
          <a:xfrm>
            <a:off x="5172447" y="1912663"/>
            <a:ext cx="614100" cy="614100"/>
            <a:chOff x="2647059" y="1675513"/>
            <a:chExt cx="614100" cy="614100"/>
          </a:xfrm>
        </p:grpSpPr>
        <p:sp>
          <p:nvSpPr>
            <p:cNvPr id="147" name="Google Shape;147;p25"/>
            <p:cNvSpPr/>
            <p:nvPr/>
          </p:nvSpPr>
          <p:spPr>
            <a:xfrm>
              <a:off x="2647059" y="1675513"/>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sp>
          <p:nvSpPr>
            <p:cNvPr id="148" name="Google Shape;148;p25"/>
            <p:cNvSpPr txBox="1"/>
            <p:nvPr/>
          </p:nvSpPr>
          <p:spPr>
            <a:xfrm>
              <a:off x="2779807" y="1730208"/>
              <a:ext cx="270300" cy="3120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latin typeface="DM Sans"/>
                  <a:ea typeface="DM Sans"/>
                  <a:cs typeface="DM Sans"/>
                  <a:sym typeface="DM Sans"/>
                </a:rPr>
                <a:t>3</a:t>
              </a:r>
              <a:endParaRPr sz="2400">
                <a:latin typeface="Helvetica Neue Light"/>
                <a:ea typeface="Helvetica Neue Light"/>
                <a:cs typeface="Helvetica Neue Light"/>
                <a:sym typeface="Helvetica Neue Light"/>
              </a:endParaRPr>
            </a:p>
          </p:txBody>
        </p:sp>
      </p:grpSp>
      <p:grpSp>
        <p:nvGrpSpPr>
          <p:cNvPr id="149" name="Google Shape;149;p25"/>
          <p:cNvGrpSpPr/>
          <p:nvPr/>
        </p:nvGrpSpPr>
        <p:grpSpPr>
          <a:xfrm>
            <a:off x="7116322" y="1912675"/>
            <a:ext cx="614100" cy="614100"/>
            <a:chOff x="3944747" y="1625388"/>
            <a:chExt cx="614100" cy="614100"/>
          </a:xfrm>
        </p:grpSpPr>
        <p:sp>
          <p:nvSpPr>
            <p:cNvPr id="150" name="Google Shape;150;p25"/>
            <p:cNvSpPr/>
            <p:nvPr/>
          </p:nvSpPr>
          <p:spPr>
            <a:xfrm>
              <a:off x="3944747" y="1625388"/>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0FF00"/>
                </a:solidFill>
              </a:endParaRPr>
            </a:p>
          </p:txBody>
        </p:sp>
        <p:sp>
          <p:nvSpPr>
            <p:cNvPr id="151" name="Google Shape;151;p25"/>
            <p:cNvSpPr txBox="1"/>
            <p:nvPr/>
          </p:nvSpPr>
          <p:spPr>
            <a:xfrm>
              <a:off x="4077495" y="1700033"/>
              <a:ext cx="270300" cy="3120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latin typeface="DM Sans"/>
                  <a:ea typeface="DM Sans"/>
                  <a:cs typeface="DM Sans"/>
                  <a:sym typeface="DM Sans"/>
                </a:rPr>
                <a:t>4</a:t>
              </a:r>
              <a:endParaRPr sz="2400">
                <a:latin typeface="Helvetica Neue Light"/>
                <a:ea typeface="Helvetica Neue Light"/>
                <a:cs typeface="Helvetica Neue Light"/>
                <a:sym typeface="Helvetica Neue Light"/>
              </a:endParaRPr>
            </a:p>
          </p:txBody>
        </p:sp>
      </p:grpSp>
      <p:sp>
        <p:nvSpPr>
          <p:cNvPr id="152" name="Google Shape;152;p25"/>
          <p:cNvSpPr txBox="1"/>
          <p:nvPr/>
        </p:nvSpPr>
        <p:spPr>
          <a:xfrm>
            <a:off x="5048250" y="2700250"/>
            <a:ext cx="1004700" cy="444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600">
                <a:latin typeface="DM Sans"/>
                <a:ea typeface="DM Sans"/>
                <a:cs typeface="DM Sans"/>
                <a:sym typeface="DM Sans"/>
              </a:rPr>
              <a:t>SQUARE ROOT</a:t>
            </a:r>
            <a:endParaRPr sz="1600">
              <a:latin typeface="DM Sans"/>
              <a:ea typeface="DM Sans"/>
              <a:cs typeface="DM Sans"/>
              <a:sym typeface="DM Sans"/>
            </a:endParaRPr>
          </a:p>
        </p:txBody>
      </p:sp>
      <p:sp>
        <p:nvSpPr>
          <p:cNvPr id="153" name="Google Shape;153;p25"/>
          <p:cNvSpPr txBox="1"/>
          <p:nvPr/>
        </p:nvSpPr>
        <p:spPr>
          <a:xfrm>
            <a:off x="6879175" y="2661850"/>
            <a:ext cx="1088400" cy="444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600">
                <a:latin typeface="DM Sans"/>
                <a:ea typeface="DM Sans"/>
                <a:cs typeface="DM Sans"/>
                <a:sym typeface="DM Sans"/>
              </a:rPr>
              <a:t>RANDOM</a:t>
            </a:r>
            <a:endParaRPr sz="1600">
              <a:solidFill>
                <a:srgbClr val="000000"/>
              </a:solidFill>
              <a:latin typeface="Helvetica Neue Light"/>
              <a:ea typeface="Helvetica Neue Light"/>
              <a:cs typeface="Helvetica Neue Light"/>
              <a:sym typeface="Helvetica Neue Light"/>
            </a:endParaRPr>
          </a:p>
        </p:txBody>
      </p:sp>
      <p:sp>
        <p:nvSpPr>
          <p:cNvPr id="154" name="Google Shape;154;p25"/>
          <p:cNvSpPr txBox="1"/>
          <p:nvPr/>
        </p:nvSpPr>
        <p:spPr>
          <a:xfrm>
            <a:off x="3129875" y="2786513"/>
            <a:ext cx="898500" cy="444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600">
                <a:latin typeface="DM Sans"/>
                <a:ea typeface="DM Sans"/>
                <a:cs typeface="DM Sans"/>
                <a:sym typeface="DM Sans"/>
              </a:rPr>
              <a:t>CEIL</a:t>
            </a:r>
            <a:endParaRPr sz="1600">
              <a:latin typeface="DM Sans"/>
              <a:ea typeface="DM Sans"/>
              <a:cs typeface="DM Sans"/>
              <a:sym typeface="DM Sans"/>
            </a:endParaRPr>
          </a:p>
          <a:p>
            <a:pPr indent="0" lvl="0" marL="0" rtl="0" algn="ctr">
              <a:lnSpc>
                <a:spcPct val="115000"/>
              </a:lnSpc>
              <a:spcBef>
                <a:spcPts val="0"/>
              </a:spcBef>
              <a:spcAft>
                <a:spcPts val="0"/>
              </a:spcAft>
              <a:buNone/>
            </a:pPr>
            <a:r>
              <a:rPr lang="es" sz="1600">
                <a:latin typeface="DM Sans"/>
                <a:ea typeface="DM Sans"/>
                <a:cs typeface="DM Sans"/>
                <a:sym typeface="DM Sans"/>
              </a:rPr>
              <a:t>FLOOR</a:t>
            </a:r>
            <a:endParaRPr sz="1600">
              <a:latin typeface="DM Sans"/>
              <a:ea typeface="DM Sans"/>
              <a:cs typeface="DM Sans"/>
              <a:sym typeface="DM Sans"/>
            </a:endParaRPr>
          </a:p>
          <a:p>
            <a:pPr indent="0" lvl="0" marL="0" rtl="0" algn="ctr">
              <a:lnSpc>
                <a:spcPct val="115000"/>
              </a:lnSpc>
              <a:spcBef>
                <a:spcPts val="0"/>
              </a:spcBef>
              <a:spcAft>
                <a:spcPts val="0"/>
              </a:spcAft>
              <a:buNone/>
            </a:pPr>
            <a:r>
              <a:rPr lang="es" sz="1600">
                <a:latin typeface="DM Sans"/>
                <a:ea typeface="DM Sans"/>
                <a:cs typeface="DM Sans"/>
                <a:sym typeface="DM Sans"/>
              </a:rPr>
              <a:t>ROUND</a:t>
            </a:r>
            <a:endParaRPr sz="1600">
              <a:latin typeface="DM Sans"/>
              <a:ea typeface="DM Sans"/>
              <a:cs typeface="DM Sans"/>
              <a:sym typeface="DM Sans"/>
            </a:endParaRPr>
          </a:p>
        </p:txBody>
      </p:sp>
      <p:sp>
        <p:nvSpPr>
          <p:cNvPr id="155" name="Google Shape;155;p25"/>
          <p:cNvSpPr txBox="1"/>
          <p:nvPr/>
        </p:nvSpPr>
        <p:spPr>
          <a:xfrm>
            <a:off x="475500"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Propiedades</a:t>
            </a:r>
            <a:endParaRPr b="1" sz="3300">
              <a:solidFill>
                <a:schemeClr val="dk1"/>
              </a:solidFill>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Métodos del objeto Math</a:t>
            </a:r>
            <a:endParaRPr b="1" sz="4000">
              <a:solidFill>
                <a:schemeClr val="dk1"/>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7"/>
          <p:cNvSpPr txBox="1"/>
          <p:nvPr/>
        </p:nvSpPr>
        <p:spPr>
          <a:xfrm>
            <a:off x="475500" y="3236900"/>
            <a:ext cx="8193000" cy="6003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También se pueden referenciar los valores de </a:t>
            </a:r>
            <a:r>
              <a:rPr b="1" lang="es" sz="1350">
                <a:latin typeface="DM Sans"/>
                <a:ea typeface="DM Sans"/>
                <a:cs typeface="DM Sans"/>
                <a:sym typeface="DM Sans"/>
              </a:rPr>
              <a:t>infinito positivo</a:t>
            </a:r>
            <a:r>
              <a:rPr lang="es" sz="1350">
                <a:latin typeface="DM Sans"/>
                <a:ea typeface="DM Sans"/>
                <a:cs typeface="DM Sans"/>
                <a:sym typeface="DM Sans"/>
              </a:rPr>
              <a:t> o </a:t>
            </a:r>
            <a:r>
              <a:rPr b="1" lang="es" sz="1350">
                <a:latin typeface="DM Sans"/>
                <a:ea typeface="DM Sans"/>
                <a:cs typeface="DM Sans"/>
                <a:sym typeface="DM Sans"/>
              </a:rPr>
              <a:t>negativo </a:t>
            </a:r>
            <a:r>
              <a:rPr lang="es" sz="1350">
                <a:latin typeface="DM Sans"/>
                <a:ea typeface="DM Sans"/>
                <a:cs typeface="DM Sans"/>
                <a:sym typeface="DM Sans"/>
              </a:rPr>
              <a:t>a través de la variable global </a:t>
            </a:r>
            <a:r>
              <a:rPr b="1" lang="es" sz="1350">
                <a:highlight>
                  <a:schemeClr val="accent5"/>
                </a:highlight>
                <a:latin typeface="DM Sans"/>
                <a:ea typeface="DM Sans"/>
                <a:cs typeface="DM Sans"/>
                <a:sym typeface="DM Sans"/>
              </a:rPr>
              <a:t>Infinity</a:t>
            </a:r>
            <a:r>
              <a:rPr lang="es" sz="1350">
                <a:latin typeface="DM Sans"/>
                <a:ea typeface="DM Sans"/>
                <a:cs typeface="DM Sans"/>
                <a:sym typeface="DM Sans"/>
              </a:rPr>
              <a:t>, de tipo number:</a:t>
            </a:r>
            <a:endParaRPr sz="1350">
              <a:latin typeface="DM Sans"/>
              <a:ea typeface="DM Sans"/>
              <a:cs typeface="DM Sans"/>
              <a:sym typeface="DM Sans"/>
            </a:endParaRPr>
          </a:p>
        </p:txBody>
      </p:sp>
      <p:sp>
        <p:nvSpPr>
          <p:cNvPr id="166" name="Google Shape;166;p27"/>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7" name="Google Shape;167;p27"/>
          <p:cNvSpPr txBox="1"/>
          <p:nvPr/>
        </p:nvSpPr>
        <p:spPr>
          <a:xfrm>
            <a:off x="475500" y="1485300"/>
            <a:ext cx="8193000" cy="808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Los métodos de </a:t>
            </a:r>
            <a:r>
              <a:rPr b="1" lang="es" sz="1350">
                <a:highlight>
                  <a:schemeClr val="accent5"/>
                </a:highlight>
                <a:latin typeface="DM Sans"/>
                <a:ea typeface="DM Sans"/>
                <a:cs typeface="DM Sans"/>
                <a:sym typeface="DM Sans"/>
              </a:rPr>
              <a:t>Math.min() y Math.max()</a:t>
            </a:r>
            <a:r>
              <a:rPr lang="es" sz="1350">
                <a:latin typeface="DM Sans"/>
                <a:ea typeface="DM Sans"/>
                <a:cs typeface="DM Sans"/>
                <a:sym typeface="DM Sans"/>
              </a:rPr>
              <a:t> reciben una serie de argumentos numéricos y devuelven aquel de valor </a:t>
            </a:r>
            <a:r>
              <a:rPr b="1" lang="es" sz="1350">
                <a:latin typeface="DM Sans"/>
                <a:ea typeface="DM Sans"/>
                <a:cs typeface="DM Sans"/>
                <a:sym typeface="DM Sans"/>
              </a:rPr>
              <a:t>máximo </a:t>
            </a:r>
            <a:r>
              <a:rPr lang="es" sz="1350">
                <a:latin typeface="DM Sans"/>
                <a:ea typeface="DM Sans"/>
                <a:cs typeface="DM Sans"/>
                <a:sym typeface="DM Sans"/>
              </a:rPr>
              <a:t>o </a:t>
            </a:r>
            <a:r>
              <a:rPr b="1" lang="es" sz="1350">
                <a:latin typeface="DM Sans"/>
                <a:ea typeface="DM Sans"/>
                <a:cs typeface="DM Sans"/>
                <a:sym typeface="DM Sans"/>
              </a:rPr>
              <a:t>mínimo</a:t>
            </a:r>
            <a:r>
              <a:rPr lang="es" sz="1350">
                <a:latin typeface="DM Sans"/>
                <a:ea typeface="DM Sans"/>
                <a:cs typeface="DM Sans"/>
                <a:sym typeface="DM Sans"/>
              </a:rPr>
              <a:t>, según corresponda:</a:t>
            </a:r>
            <a:endParaRPr sz="1350">
              <a:highlight>
                <a:schemeClr val="accent5"/>
              </a:highlight>
              <a:latin typeface="DM Sans"/>
              <a:ea typeface="DM Sans"/>
              <a:cs typeface="DM Sans"/>
              <a:sym typeface="DM Sans"/>
            </a:endParaRPr>
          </a:p>
        </p:txBody>
      </p:sp>
      <p:graphicFrame>
        <p:nvGraphicFramePr>
          <p:cNvPr id="168" name="Google Shape;168;p27"/>
          <p:cNvGraphicFramePr/>
          <p:nvPr/>
        </p:nvGraphicFramePr>
        <p:xfrm>
          <a:off x="475500" y="2293500"/>
          <a:ext cx="3000000" cy="3000000"/>
        </p:xfrm>
        <a:graphic>
          <a:graphicData uri="http://schemas.openxmlformats.org/drawingml/2006/table">
            <a:tbl>
              <a:tblPr>
                <a:noFill/>
                <a:tableStyleId>{545BC51D-E939-4309-AE16-6C6539E3C727}</a:tableStyleId>
              </a:tblPr>
              <a:tblGrid>
                <a:gridCol w="8193000"/>
              </a:tblGrid>
              <a:tr h="754400">
                <a:tc>
                  <a:txBody>
                    <a:bodyPr/>
                    <a:lstStyle/>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max</a:t>
                      </a:r>
                      <a:r>
                        <a:rPr lang="es" sz="1350">
                          <a:solidFill>
                            <a:srgbClr val="D4D4D4"/>
                          </a:solidFill>
                          <a:latin typeface="Courier New"/>
                          <a:ea typeface="Courier New"/>
                          <a:cs typeface="Courier New"/>
                          <a:sym typeface="Courier New"/>
                        </a:rPr>
                        <a:t>(</a:t>
                      </a:r>
                      <a:r>
                        <a:rPr lang="es" sz="1350">
                          <a:solidFill>
                            <a:srgbClr val="B5CEA8"/>
                          </a:solidFill>
                          <a:latin typeface="Courier New"/>
                          <a:ea typeface="Courier New"/>
                          <a:cs typeface="Courier New"/>
                          <a:sym typeface="Courier New"/>
                        </a:rPr>
                        <a:t>55</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13</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0</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25</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93</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4</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93</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min</a:t>
                      </a:r>
                      <a:r>
                        <a:rPr lang="es" sz="1350">
                          <a:solidFill>
                            <a:srgbClr val="D4D4D4"/>
                          </a:solidFill>
                          <a:latin typeface="Courier New"/>
                          <a:ea typeface="Courier New"/>
                          <a:cs typeface="Courier New"/>
                          <a:sym typeface="Courier New"/>
                        </a:rPr>
                        <a:t>(</a:t>
                      </a:r>
                      <a:r>
                        <a:rPr lang="es" sz="1350">
                          <a:solidFill>
                            <a:srgbClr val="B5CEA8"/>
                          </a:solidFill>
                          <a:latin typeface="Courier New"/>
                          <a:ea typeface="Courier New"/>
                          <a:cs typeface="Courier New"/>
                          <a:sym typeface="Courier New"/>
                        </a:rPr>
                        <a:t>55</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13</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0</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25</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93</a:t>
                      </a:r>
                      <a:r>
                        <a:rPr lang="es" sz="1350">
                          <a:solidFill>
                            <a:srgbClr val="D4D4D4"/>
                          </a:solidFill>
                          <a:latin typeface="Courier New"/>
                          <a:ea typeface="Courier New"/>
                          <a:cs typeface="Courier New"/>
                          <a:sym typeface="Courier New"/>
                        </a:rPr>
                        <a:t>, </a:t>
                      </a:r>
                      <a:r>
                        <a:rPr lang="es" sz="1350">
                          <a:solidFill>
                            <a:srgbClr val="B5CEA8"/>
                          </a:solidFill>
                          <a:latin typeface="Courier New"/>
                          <a:ea typeface="Courier New"/>
                          <a:cs typeface="Courier New"/>
                          <a:sym typeface="Courier New"/>
                        </a:rPr>
                        <a:t>4</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-25</a:t>
                      </a:r>
                      <a:endParaRPr sz="1500">
                        <a:latin typeface="Didact Gothic"/>
                        <a:ea typeface="Didact Gothic"/>
                        <a:cs typeface="Didact Gothic"/>
                        <a:sym typeface="Didact Gothic"/>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graphicFrame>
        <p:nvGraphicFramePr>
          <p:cNvPr id="169" name="Google Shape;169;p27"/>
          <p:cNvGraphicFramePr/>
          <p:nvPr/>
        </p:nvGraphicFramePr>
        <p:xfrm>
          <a:off x="475500" y="3837200"/>
          <a:ext cx="3000000" cy="3000000"/>
        </p:xfrm>
        <a:graphic>
          <a:graphicData uri="http://schemas.openxmlformats.org/drawingml/2006/table">
            <a:tbl>
              <a:tblPr>
                <a:noFill/>
                <a:tableStyleId>{545BC51D-E939-4309-AE16-6C6539E3C727}</a:tableStyleId>
              </a:tblPr>
              <a:tblGrid>
                <a:gridCol w="8193000"/>
              </a:tblGrid>
              <a:tr h="754400">
                <a:tc>
                  <a:txBody>
                    <a:bodyPr/>
                    <a:lstStyle/>
                    <a:p>
                      <a:pPr indent="0" lvl="0" marL="0" rtl="0" algn="l">
                        <a:lnSpc>
                          <a:spcPct val="135714"/>
                        </a:lnSpc>
                        <a:spcBef>
                          <a:spcPts val="0"/>
                        </a:spcBef>
                        <a:spcAft>
                          <a:spcPts val="0"/>
                        </a:spcAft>
                        <a:buClr>
                          <a:srgbClr val="000000"/>
                        </a:buClr>
                        <a:buSzPts val="1100"/>
                        <a:buFont typeface="Arial"/>
                        <a:buNone/>
                      </a:pPr>
                      <a:r>
                        <a:rPr lang="es" sz="1450">
                          <a:solidFill>
                            <a:srgbClr val="9CDCFE"/>
                          </a:solidFill>
                          <a:latin typeface="Courier New"/>
                          <a:ea typeface="Courier New"/>
                          <a:cs typeface="Courier New"/>
                          <a:sym typeface="Courier New"/>
                        </a:rPr>
                        <a:t>console</a:t>
                      </a:r>
                      <a:r>
                        <a:rPr lang="es" sz="1450">
                          <a:solidFill>
                            <a:srgbClr val="D4D4D4"/>
                          </a:solidFill>
                          <a:latin typeface="Courier New"/>
                          <a:ea typeface="Courier New"/>
                          <a:cs typeface="Courier New"/>
                          <a:sym typeface="Courier New"/>
                        </a:rPr>
                        <a:t>.</a:t>
                      </a:r>
                      <a:r>
                        <a:rPr lang="es" sz="1450">
                          <a:solidFill>
                            <a:srgbClr val="DCDCAA"/>
                          </a:solidFill>
                          <a:latin typeface="Courier New"/>
                          <a:ea typeface="Courier New"/>
                          <a:cs typeface="Courier New"/>
                          <a:sym typeface="Courier New"/>
                        </a:rPr>
                        <a:t>log</a:t>
                      </a:r>
                      <a:r>
                        <a:rPr lang="es" sz="1450">
                          <a:solidFill>
                            <a:srgbClr val="D4D4D4"/>
                          </a:solidFill>
                          <a:latin typeface="Courier New"/>
                          <a:ea typeface="Courier New"/>
                          <a:cs typeface="Courier New"/>
                          <a:sym typeface="Courier New"/>
                        </a:rPr>
                        <a:t>( </a:t>
                      </a:r>
                      <a:r>
                        <a:rPr lang="es" sz="1450">
                          <a:solidFill>
                            <a:srgbClr val="9CDCFE"/>
                          </a:solidFill>
                          <a:latin typeface="Courier New"/>
                          <a:ea typeface="Courier New"/>
                          <a:cs typeface="Courier New"/>
                          <a:sym typeface="Courier New"/>
                        </a:rPr>
                        <a:t>Math</a:t>
                      </a:r>
                      <a:r>
                        <a:rPr lang="es" sz="1450">
                          <a:solidFill>
                            <a:srgbClr val="D4D4D4"/>
                          </a:solidFill>
                          <a:latin typeface="Courier New"/>
                          <a:ea typeface="Courier New"/>
                          <a:cs typeface="Courier New"/>
                          <a:sym typeface="Courier New"/>
                        </a:rPr>
                        <a:t>.</a:t>
                      </a:r>
                      <a:r>
                        <a:rPr lang="es" sz="1450">
                          <a:solidFill>
                            <a:srgbClr val="DCDCAA"/>
                          </a:solidFill>
                          <a:latin typeface="Courier New"/>
                          <a:ea typeface="Courier New"/>
                          <a:cs typeface="Courier New"/>
                          <a:sym typeface="Courier New"/>
                        </a:rPr>
                        <a:t>max</a:t>
                      </a:r>
                      <a:r>
                        <a:rPr lang="es" sz="1450">
                          <a:solidFill>
                            <a:srgbClr val="D4D4D4"/>
                          </a:solidFill>
                          <a:latin typeface="Courier New"/>
                          <a:ea typeface="Courier New"/>
                          <a:cs typeface="Courier New"/>
                          <a:sym typeface="Courier New"/>
                        </a:rPr>
                        <a:t>(</a:t>
                      </a:r>
                      <a:r>
                        <a:rPr lang="es" sz="1450">
                          <a:solidFill>
                            <a:srgbClr val="B5CEA8"/>
                          </a:solidFill>
                          <a:latin typeface="Courier New"/>
                          <a:ea typeface="Courier New"/>
                          <a:cs typeface="Courier New"/>
                          <a:sym typeface="Courier New"/>
                        </a:rPr>
                        <a:t>55</a:t>
                      </a:r>
                      <a:r>
                        <a:rPr lang="es" sz="1450">
                          <a:solidFill>
                            <a:srgbClr val="D4D4D4"/>
                          </a:solidFill>
                          <a:latin typeface="Courier New"/>
                          <a:ea typeface="Courier New"/>
                          <a:cs typeface="Courier New"/>
                          <a:sym typeface="Courier New"/>
                        </a:rPr>
                        <a:t>, </a:t>
                      </a:r>
                      <a:r>
                        <a:rPr lang="es" sz="1450">
                          <a:solidFill>
                            <a:srgbClr val="569CD6"/>
                          </a:solidFill>
                          <a:latin typeface="Courier New"/>
                          <a:ea typeface="Courier New"/>
                          <a:cs typeface="Courier New"/>
                          <a:sym typeface="Courier New"/>
                        </a:rPr>
                        <a:t>Infinity</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0</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25</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93</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4</a:t>
                      </a:r>
                      <a:r>
                        <a:rPr lang="es" sz="1450">
                          <a:solidFill>
                            <a:srgbClr val="D4D4D4"/>
                          </a:solidFill>
                          <a:latin typeface="Courier New"/>
                          <a:ea typeface="Courier New"/>
                          <a:cs typeface="Courier New"/>
                          <a:sym typeface="Courier New"/>
                        </a:rPr>
                        <a:t>) ) </a:t>
                      </a:r>
                      <a:r>
                        <a:rPr lang="es" sz="1450">
                          <a:solidFill>
                            <a:srgbClr val="6A9955"/>
                          </a:solidFill>
                          <a:latin typeface="Courier New"/>
                          <a:ea typeface="Courier New"/>
                          <a:cs typeface="Courier New"/>
                          <a:sym typeface="Courier New"/>
                        </a:rPr>
                        <a:t>// Infinity</a:t>
                      </a:r>
                      <a:endParaRPr sz="14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450">
                          <a:solidFill>
                            <a:srgbClr val="9CDCFE"/>
                          </a:solidFill>
                          <a:latin typeface="Courier New"/>
                          <a:ea typeface="Courier New"/>
                          <a:cs typeface="Courier New"/>
                          <a:sym typeface="Courier New"/>
                        </a:rPr>
                        <a:t>console</a:t>
                      </a:r>
                      <a:r>
                        <a:rPr lang="es" sz="1450">
                          <a:solidFill>
                            <a:srgbClr val="D4D4D4"/>
                          </a:solidFill>
                          <a:latin typeface="Courier New"/>
                          <a:ea typeface="Courier New"/>
                          <a:cs typeface="Courier New"/>
                          <a:sym typeface="Courier New"/>
                        </a:rPr>
                        <a:t>.</a:t>
                      </a:r>
                      <a:r>
                        <a:rPr lang="es" sz="1450">
                          <a:solidFill>
                            <a:srgbClr val="DCDCAA"/>
                          </a:solidFill>
                          <a:latin typeface="Courier New"/>
                          <a:ea typeface="Courier New"/>
                          <a:cs typeface="Courier New"/>
                          <a:sym typeface="Courier New"/>
                        </a:rPr>
                        <a:t>log</a:t>
                      </a:r>
                      <a:r>
                        <a:rPr lang="es" sz="1450">
                          <a:solidFill>
                            <a:srgbClr val="D4D4D4"/>
                          </a:solidFill>
                          <a:latin typeface="Courier New"/>
                          <a:ea typeface="Courier New"/>
                          <a:cs typeface="Courier New"/>
                          <a:sym typeface="Courier New"/>
                        </a:rPr>
                        <a:t>( </a:t>
                      </a:r>
                      <a:r>
                        <a:rPr lang="es" sz="1450">
                          <a:solidFill>
                            <a:srgbClr val="9CDCFE"/>
                          </a:solidFill>
                          <a:latin typeface="Courier New"/>
                          <a:ea typeface="Courier New"/>
                          <a:cs typeface="Courier New"/>
                          <a:sym typeface="Courier New"/>
                        </a:rPr>
                        <a:t>Math</a:t>
                      </a:r>
                      <a:r>
                        <a:rPr lang="es" sz="1450">
                          <a:solidFill>
                            <a:srgbClr val="D4D4D4"/>
                          </a:solidFill>
                          <a:latin typeface="Courier New"/>
                          <a:ea typeface="Courier New"/>
                          <a:cs typeface="Courier New"/>
                          <a:sym typeface="Courier New"/>
                        </a:rPr>
                        <a:t>.</a:t>
                      </a:r>
                      <a:r>
                        <a:rPr lang="es" sz="1450">
                          <a:solidFill>
                            <a:srgbClr val="DCDCAA"/>
                          </a:solidFill>
                          <a:latin typeface="Courier New"/>
                          <a:ea typeface="Courier New"/>
                          <a:cs typeface="Courier New"/>
                          <a:sym typeface="Courier New"/>
                        </a:rPr>
                        <a:t>min</a:t>
                      </a:r>
                      <a:r>
                        <a:rPr lang="es" sz="1450">
                          <a:solidFill>
                            <a:srgbClr val="D4D4D4"/>
                          </a:solidFill>
                          <a:latin typeface="Courier New"/>
                          <a:ea typeface="Courier New"/>
                          <a:cs typeface="Courier New"/>
                          <a:sym typeface="Courier New"/>
                        </a:rPr>
                        <a:t>(</a:t>
                      </a:r>
                      <a:r>
                        <a:rPr lang="es" sz="1450">
                          <a:solidFill>
                            <a:srgbClr val="B5CEA8"/>
                          </a:solidFill>
                          <a:latin typeface="Courier New"/>
                          <a:ea typeface="Courier New"/>
                          <a:cs typeface="Courier New"/>
                          <a:sym typeface="Courier New"/>
                        </a:rPr>
                        <a:t>55</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13</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0</a:t>
                      </a:r>
                      <a:r>
                        <a:rPr lang="es" sz="1450">
                          <a:solidFill>
                            <a:srgbClr val="D4D4D4"/>
                          </a:solidFill>
                          <a:latin typeface="Courier New"/>
                          <a:ea typeface="Courier New"/>
                          <a:cs typeface="Courier New"/>
                          <a:sym typeface="Courier New"/>
                        </a:rPr>
                        <a:t>, -</a:t>
                      </a:r>
                      <a:r>
                        <a:rPr lang="es" sz="1450">
                          <a:solidFill>
                            <a:srgbClr val="569CD6"/>
                          </a:solidFill>
                          <a:latin typeface="Courier New"/>
                          <a:ea typeface="Courier New"/>
                          <a:cs typeface="Courier New"/>
                          <a:sym typeface="Courier New"/>
                        </a:rPr>
                        <a:t>Infinity</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93</a:t>
                      </a:r>
                      <a:r>
                        <a:rPr lang="es" sz="1450">
                          <a:solidFill>
                            <a:srgbClr val="D4D4D4"/>
                          </a:solidFill>
                          <a:latin typeface="Courier New"/>
                          <a:ea typeface="Courier New"/>
                          <a:cs typeface="Courier New"/>
                          <a:sym typeface="Courier New"/>
                        </a:rPr>
                        <a:t>, </a:t>
                      </a:r>
                      <a:r>
                        <a:rPr lang="es" sz="1450">
                          <a:solidFill>
                            <a:srgbClr val="B5CEA8"/>
                          </a:solidFill>
                          <a:latin typeface="Courier New"/>
                          <a:ea typeface="Courier New"/>
                          <a:cs typeface="Courier New"/>
                          <a:sym typeface="Courier New"/>
                        </a:rPr>
                        <a:t>4</a:t>
                      </a:r>
                      <a:r>
                        <a:rPr lang="es" sz="1450">
                          <a:solidFill>
                            <a:srgbClr val="D4D4D4"/>
                          </a:solidFill>
                          <a:latin typeface="Courier New"/>
                          <a:ea typeface="Courier New"/>
                          <a:cs typeface="Courier New"/>
                          <a:sym typeface="Courier New"/>
                        </a:rPr>
                        <a:t>) ) </a:t>
                      </a:r>
                      <a:r>
                        <a:rPr lang="es" sz="1450">
                          <a:solidFill>
                            <a:srgbClr val="6A9955"/>
                          </a:solidFill>
                          <a:latin typeface="Courier New"/>
                          <a:ea typeface="Courier New"/>
                          <a:cs typeface="Courier New"/>
                          <a:sym typeface="Courier New"/>
                        </a:rPr>
                        <a:t>// -Infinity</a:t>
                      </a:r>
                      <a:endParaRPr sz="1750">
                        <a:solidFill>
                          <a:srgbClr val="9CDCFE"/>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170" name="Google Shape;170;p27"/>
          <p:cNvSpPr txBox="1"/>
          <p:nvPr/>
        </p:nvSpPr>
        <p:spPr>
          <a:xfrm>
            <a:off x="475500" y="720475"/>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Min &amp; Max</a:t>
            </a:r>
            <a:endParaRPr b="1" sz="4000">
              <a:solidFill>
                <a:schemeClr val="dk1"/>
              </a:solidFill>
              <a:latin typeface="DM Sans"/>
              <a:ea typeface="DM Sans"/>
              <a:cs typeface="DM Sans"/>
              <a:sym typeface="DM Sans"/>
            </a:endParaRPr>
          </a:p>
        </p:txBody>
      </p:sp>
      <p:sp>
        <p:nvSpPr>
          <p:cNvPr id="171" name="Google Shape;171;p27"/>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1</a:t>
            </a:r>
            <a:endParaRPr b="1">
              <a:solidFill>
                <a:schemeClr val="dk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8"/>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77" name="Google Shape;177;p28"/>
          <p:cNvSpPr txBox="1"/>
          <p:nvPr/>
        </p:nvSpPr>
        <p:spPr>
          <a:xfrm>
            <a:off x="475500" y="1495750"/>
            <a:ext cx="7500600" cy="3924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Sirven para </a:t>
            </a:r>
            <a:r>
              <a:rPr b="1" lang="es" sz="1350">
                <a:latin typeface="DM Sans"/>
                <a:ea typeface="DM Sans"/>
                <a:cs typeface="DM Sans"/>
                <a:sym typeface="DM Sans"/>
              </a:rPr>
              <a:t>redondear </a:t>
            </a:r>
            <a:r>
              <a:rPr lang="es" sz="1350">
                <a:latin typeface="DM Sans"/>
                <a:ea typeface="DM Sans"/>
                <a:cs typeface="DM Sans"/>
                <a:sym typeface="DM Sans"/>
              </a:rPr>
              <a:t>un valor numérico a un número entero cercano:</a:t>
            </a:r>
            <a:endParaRPr sz="1350">
              <a:latin typeface="DM Sans"/>
              <a:ea typeface="DM Sans"/>
              <a:cs typeface="DM Sans"/>
              <a:sym typeface="DM Sans"/>
            </a:endParaRPr>
          </a:p>
        </p:txBody>
      </p:sp>
      <p:graphicFrame>
        <p:nvGraphicFramePr>
          <p:cNvPr id="178" name="Google Shape;178;p28"/>
          <p:cNvGraphicFramePr/>
          <p:nvPr/>
        </p:nvGraphicFramePr>
        <p:xfrm>
          <a:off x="475500" y="1947275"/>
          <a:ext cx="3000000" cy="3000000"/>
        </p:xfrm>
        <a:graphic>
          <a:graphicData uri="http://schemas.openxmlformats.org/drawingml/2006/table">
            <a:tbl>
              <a:tblPr>
                <a:noFill/>
                <a:tableStyleId>{545BC51D-E939-4309-AE16-6C6539E3C727}</a:tableStyleId>
              </a:tblPr>
              <a:tblGrid>
                <a:gridCol w="8193000"/>
              </a:tblGrid>
              <a:tr h="2644325">
                <a:tc>
                  <a:txBody>
                    <a:bodyPr/>
                    <a:lstStyle/>
                    <a:p>
                      <a:pPr indent="0" lvl="0" marL="0" rtl="0" algn="l">
                        <a:lnSpc>
                          <a:spcPct val="135714"/>
                        </a:lnSpc>
                        <a:spcBef>
                          <a:spcPts val="0"/>
                        </a:spcBef>
                        <a:spcAft>
                          <a:spcPts val="0"/>
                        </a:spcAft>
                        <a:buClr>
                          <a:srgbClr val="000000"/>
                        </a:buClr>
                        <a:buSzPts val="1100"/>
                        <a:buFont typeface="Arial"/>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pi</a:t>
                      </a:r>
                      <a:r>
                        <a:rPr lang="es" sz="1250">
                          <a:solidFill>
                            <a:srgbClr val="D4D4D4"/>
                          </a:solidFill>
                          <a:latin typeface="Courier New"/>
                          <a:ea typeface="Courier New"/>
                          <a:cs typeface="Courier New"/>
                          <a:sym typeface="Courier New"/>
                        </a:rPr>
                        <a:t> = </a:t>
                      </a:r>
                      <a:r>
                        <a:rPr lang="es" sz="1250">
                          <a:solidFill>
                            <a:srgbClr val="9CDCFE"/>
                          </a:solidFill>
                          <a:latin typeface="Courier New"/>
                          <a:ea typeface="Courier New"/>
                          <a:cs typeface="Courier New"/>
                          <a:sym typeface="Courier New"/>
                        </a:rPr>
                        <a:t>Math</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PI</a:t>
                      </a:r>
                      <a:r>
                        <a:rPr lang="es" sz="1250">
                          <a:solidFill>
                            <a:srgbClr val="D4D4D4"/>
                          </a:solidFill>
                          <a:latin typeface="Courier New"/>
                          <a:ea typeface="Courier New"/>
                          <a:cs typeface="Courier New"/>
                          <a:sym typeface="Courier New"/>
                        </a:rPr>
                        <a:t> </a:t>
                      </a:r>
                      <a:r>
                        <a:rPr lang="es" sz="1250">
                          <a:solidFill>
                            <a:srgbClr val="6A9955"/>
                          </a:solidFill>
                          <a:latin typeface="Courier New"/>
                          <a:ea typeface="Courier New"/>
                          <a:cs typeface="Courier New"/>
                          <a:sym typeface="Courier New"/>
                        </a:rPr>
                        <a:t>// 3.141592653589793</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6A9955"/>
                          </a:solidFill>
                          <a:latin typeface="Courier New"/>
                          <a:ea typeface="Courier New"/>
                          <a:cs typeface="Courier New"/>
                          <a:sym typeface="Courier New"/>
                        </a:rPr>
                        <a:t>// CEIL: devuelve el entero mayor o igual más próximo</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Math</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ceil</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pi</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4</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6A9955"/>
                          </a:solidFill>
                          <a:latin typeface="Courier New"/>
                          <a:ea typeface="Courier New"/>
                          <a:cs typeface="Courier New"/>
                          <a:sym typeface="Courier New"/>
                        </a:rPr>
                        <a:t>// FLOOR: devuelve el entero más cercano redondeado hacia abajo</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Math</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floor</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pi</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3</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6A9955"/>
                          </a:solidFill>
                          <a:latin typeface="Courier New"/>
                          <a:ea typeface="Courier New"/>
                          <a:cs typeface="Courier New"/>
                          <a:sym typeface="Courier New"/>
                        </a:rPr>
                        <a:t>// ROUND: retorna el valor de un número redondeado al entero más cercano</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Math</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round</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pi</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3</a:t>
                      </a:r>
                      <a:endParaRPr sz="1550">
                        <a:solidFill>
                          <a:srgbClr val="9CDCFE"/>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179" name="Google Shape;179;p28"/>
          <p:cNvSpPr txBox="1"/>
          <p:nvPr/>
        </p:nvSpPr>
        <p:spPr>
          <a:xfrm>
            <a:off x="475500" y="720475"/>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Ceil, Floor &amp; Round</a:t>
            </a:r>
            <a:endParaRPr b="1" sz="4000">
              <a:solidFill>
                <a:schemeClr val="dk1"/>
              </a:solidFill>
              <a:latin typeface="DM Sans"/>
              <a:ea typeface="DM Sans"/>
              <a:cs typeface="DM Sans"/>
              <a:sym typeface="DM Sans"/>
            </a:endParaRPr>
          </a:p>
        </p:txBody>
      </p:sp>
      <p:sp>
        <p:nvSpPr>
          <p:cNvPr id="180" name="Google Shape;180;p28"/>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2</a:t>
            </a:r>
            <a:endParaRPr b="1">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9"/>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86" name="Google Shape;186;p29"/>
          <p:cNvSpPr txBox="1"/>
          <p:nvPr/>
        </p:nvSpPr>
        <p:spPr>
          <a:xfrm>
            <a:off x="475500" y="1682350"/>
            <a:ext cx="8193000" cy="6003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El método </a:t>
            </a:r>
            <a:r>
              <a:rPr b="1" lang="es" sz="1350">
                <a:highlight>
                  <a:schemeClr val="accent5"/>
                </a:highlight>
                <a:latin typeface="DM Sans"/>
                <a:ea typeface="DM Sans"/>
                <a:cs typeface="DM Sans"/>
                <a:sym typeface="DM Sans"/>
              </a:rPr>
              <a:t>Math.sqrt()</a:t>
            </a:r>
            <a:r>
              <a:rPr lang="es" sz="1350">
                <a:latin typeface="DM Sans"/>
                <a:ea typeface="DM Sans"/>
                <a:cs typeface="DM Sans"/>
                <a:sym typeface="DM Sans"/>
              </a:rPr>
              <a:t> retorna la raíz cuadrada de un número. Si se le envía un número negativo, el método retorna NaN.</a:t>
            </a:r>
            <a:endParaRPr sz="1350">
              <a:latin typeface="DM Sans"/>
              <a:ea typeface="DM Sans"/>
              <a:cs typeface="DM Sans"/>
              <a:sym typeface="DM Sans"/>
            </a:endParaRPr>
          </a:p>
        </p:txBody>
      </p:sp>
      <p:graphicFrame>
        <p:nvGraphicFramePr>
          <p:cNvPr id="187" name="Google Shape;187;p29"/>
          <p:cNvGraphicFramePr/>
          <p:nvPr/>
        </p:nvGraphicFramePr>
        <p:xfrm>
          <a:off x="475500" y="2609800"/>
          <a:ext cx="3000000" cy="3000000"/>
        </p:xfrm>
        <a:graphic>
          <a:graphicData uri="http://schemas.openxmlformats.org/drawingml/2006/table">
            <a:tbl>
              <a:tblPr>
                <a:noFill/>
                <a:tableStyleId>{545BC51D-E939-4309-AE16-6C6539E3C727}</a:tableStyleId>
              </a:tblPr>
              <a:tblGrid>
                <a:gridCol w="8193000"/>
              </a:tblGrid>
              <a:tr h="1556850">
                <a:tc>
                  <a:txBody>
                    <a:bodyPr/>
                    <a:lstStyle/>
                    <a:p>
                      <a:pPr indent="0" lvl="0" marL="0" rtl="0" algn="l">
                        <a:lnSpc>
                          <a:spcPct val="135714"/>
                        </a:lnSpc>
                        <a:spcBef>
                          <a:spcPts val="0"/>
                        </a:spcBef>
                        <a:spcAft>
                          <a:spcPts val="0"/>
                        </a:spcAft>
                        <a:buNone/>
                      </a:pPr>
                      <a:r>
                        <a:rPr lang="es" sz="1750">
                          <a:solidFill>
                            <a:srgbClr val="9CDCFE"/>
                          </a:solidFill>
                          <a:latin typeface="Courier New"/>
                          <a:ea typeface="Courier New"/>
                          <a:cs typeface="Courier New"/>
                          <a:sym typeface="Courier New"/>
                        </a:rPr>
                        <a:t>Math</a:t>
                      </a:r>
                      <a:r>
                        <a:rPr lang="es" sz="1750">
                          <a:solidFill>
                            <a:srgbClr val="D4D4D4"/>
                          </a:solidFill>
                          <a:latin typeface="Courier New"/>
                          <a:ea typeface="Courier New"/>
                          <a:cs typeface="Courier New"/>
                          <a:sym typeface="Courier New"/>
                        </a:rPr>
                        <a:t>.</a:t>
                      </a:r>
                      <a:r>
                        <a:rPr lang="es" sz="1750">
                          <a:solidFill>
                            <a:srgbClr val="DCDCAA"/>
                          </a:solidFill>
                          <a:latin typeface="Courier New"/>
                          <a:ea typeface="Courier New"/>
                          <a:cs typeface="Courier New"/>
                          <a:sym typeface="Courier New"/>
                        </a:rPr>
                        <a:t>sqrt</a:t>
                      </a:r>
                      <a:r>
                        <a:rPr lang="es" sz="1750">
                          <a:solidFill>
                            <a:srgbClr val="D4D4D4"/>
                          </a:solidFill>
                          <a:latin typeface="Courier New"/>
                          <a:ea typeface="Courier New"/>
                          <a:cs typeface="Courier New"/>
                          <a:sym typeface="Courier New"/>
                        </a:rPr>
                        <a:t>(</a:t>
                      </a:r>
                      <a:r>
                        <a:rPr lang="es" sz="1750">
                          <a:solidFill>
                            <a:srgbClr val="B5CEA8"/>
                          </a:solidFill>
                          <a:latin typeface="Courier New"/>
                          <a:ea typeface="Courier New"/>
                          <a:cs typeface="Courier New"/>
                          <a:sym typeface="Courier New"/>
                        </a:rPr>
                        <a:t>9</a:t>
                      </a:r>
                      <a:r>
                        <a:rPr lang="es" sz="1750">
                          <a:solidFill>
                            <a:srgbClr val="D4D4D4"/>
                          </a:solidFill>
                          <a:latin typeface="Courier New"/>
                          <a:ea typeface="Courier New"/>
                          <a:cs typeface="Courier New"/>
                          <a:sym typeface="Courier New"/>
                        </a:rPr>
                        <a:t>) </a:t>
                      </a:r>
                      <a:r>
                        <a:rPr lang="es" sz="1750">
                          <a:solidFill>
                            <a:srgbClr val="6A9955"/>
                          </a:solidFill>
                          <a:latin typeface="Courier New"/>
                          <a:ea typeface="Courier New"/>
                          <a:cs typeface="Courier New"/>
                          <a:sym typeface="Courier New"/>
                        </a:rPr>
                        <a:t>// 3</a:t>
                      </a:r>
                      <a:endParaRPr sz="17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750">
                          <a:solidFill>
                            <a:srgbClr val="9CDCFE"/>
                          </a:solidFill>
                          <a:latin typeface="Courier New"/>
                          <a:ea typeface="Courier New"/>
                          <a:cs typeface="Courier New"/>
                          <a:sym typeface="Courier New"/>
                        </a:rPr>
                        <a:t>Math</a:t>
                      </a:r>
                      <a:r>
                        <a:rPr lang="es" sz="1750">
                          <a:solidFill>
                            <a:srgbClr val="D4D4D4"/>
                          </a:solidFill>
                          <a:latin typeface="Courier New"/>
                          <a:ea typeface="Courier New"/>
                          <a:cs typeface="Courier New"/>
                          <a:sym typeface="Courier New"/>
                        </a:rPr>
                        <a:t>.</a:t>
                      </a:r>
                      <a:r>
                        <a:rPr lang="es" sz="1750">
                          <a:solidFill>
                            <a:srgbClr val="DCDCAA"/>
                          </a:solidFill>
                          <a:latin typeface="Courier New"/>
                          <a:ea typeface="Courier New"/>
                          <a:cs typeface="Courier New"/>
                          <a:sym typeface="Courier New"/>
                        </a:rPr>
                        <a:t>sqrt</a:t>
                      </a:r>
                      <a:r>
                        <a:rPr lang="es" sz="1750">
                          <a:solidFill>
                            <a:srgbClr val="D4D4D4"/>
                          </a:solidFill>
                          <a:latin typeface="Courier New"/>
                          <a:ea typeface="Courier New"/>
                          <a:cs typeface="Courier New"/>
                          <a:sym typeface="Courier New"/>
                        </a:rPr>
                        <a:t>(</a:t>
                      </a:r>
                      <a:r>
                        <a:rPr lang="es" sz="1750">
                          <a:solidFill>
                            <a:srgbClr val="B5CEA8"/>
                          </a:solidFill>
                          <a:latin typeface="Courier New"/>
                          <a:ea typeface="Courier New"/>
                          <a:cs typeface="Courier New"/>
                          <a:sym typeface="Courier New"/>
                        </a:rPr>
                        <a:t>2</a:t>
                      </a:r>
                      <a:r>
                        <a:rPr lang="es" sz="1750">
                          <a:solidFill>
                            <a:srgbClr val="D4D4D4"/>
                          </a:solidFill>
                          <a:latin typeface="Courier New"/>
                          <a:ea typeface="Courier New"/>
                          <a:cs typeface="Courier New"/>
                          <a:sym typeface="Courier New"/>
                        </a:rPr>
                        <a:t>) </a:t>
                      </a:r>
                      <a:r>
                        <a:rPr lang="es" sz="1750">
                          <a:solidFill>
                            <a:srgbClr val="6A9955"/>
                          </a:solidFill>
                          <a:latin typeface="Courier New"/>
                          <a:ea typeface="Courier New"/>
                          <a:cs typeface="Courier New"/>
                          <a:sym typeface="Courier New"/>
                        </a:rPr>
                        <a:t>// 1.414213562373095</a:t>
                      </a:r>
                      <a:endParaRPr sz="17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750">
                          <a:solidFill>
                            <a:srgbClr val="9CDCFE"/>
                          </a:solidFill>
                          <a:latin typeface="Courier New"/>
                          <a:ea typeface="Courier New"/>
                          <a:cs typeface="Courier New"/>
                          <a:sym typeface="Courier New"/>
                        </a:rPr>
                        <a:t>Math</a:t>
                      </a:r>
                      <a:r>
                        <a:rPr lang="es" sz="1750">
                          <a:solidFill>
                            <a:srgbClr val="D4D4D4"/>
                          </a:solidFill>
                          <a:latin typeface="Courier New"/>
                          <a:ea typeface="Courier New"/>
                          <a:cs typeface="Courier New"/>
                          <a:sym typeface="Courier New"/>
                        </a:rPr>
                        <a:t>.</a:t>
                      </a:r>
                      <a:r>
                        <a:rPr lang="es" sz="1750">
                          <a:solidFill>
                            <a:srgbClr val="DCDCAA"/>
                          </a:solidFill>
                          <a:latin typeface="Courier New"/>
                          <a:ea typeface="Courier New"/>
                          <a:cs typeface="Courier New"/>
                          <a:sym typeface="Courier New"/>
                        </a:rPr>
                        <a:t>sqrt</a:t>
                      </a:r>
                      <a:r>
                        <a:rPr lang="es" sz="1750">
                          <a:solidFill>
                            <a:srgbClr val="D4D4D4"/>
                          </a:solidFill>
                          <a:latin typeface="Courier New"/>
                          <a:ea typeface="Courier New"/>
                          <a:cs typeface="Courier New"/>
                          <a:sym typeface="Courier New"/>
                        </a:rPr>
                        <a:t>(</a:t>
                      </a:r>
                      <a:r>
                        <a:rPr lang="es" sz="1750">
                          <a:solidFill>
                            <a:srgbClr val="B5CEA8"/>
                          </a:solidFill>
                          <a:latin typeface="Courier New"/>
                          <a:ea typeface="Courier New"/>
                          <a:cs typeface="Courier New"/>
                          <a:sym typeface="Courier New"/>
                        </a:rPr>
                        <a:t>1</a:t>
                      </a:r>
                      <a:r>
                        <a:rPr lang="es" sz="1750">
                          <a:solidFill>
                            <a:srgbClr val="D4D4D4"/>
                          </a:solidFill>
                          <a:latin typeface="Courier New"/>
                          <a:ea typeface="Courier New"/>
                          <a:cs typeface="Courier New"/>
                          <a:sym typeface="Courier New"/>
                        </a:rPr>
                        <a:t>)  </a:t>
                      </a:r>
                      <a:r>
                        <a:rPr lang="es" sz="1750">
                          <a:solidFill>
                            <a:srgbClr val="6A9955"/>
                          </a:solidFill>
                          <a:latin typeface="Courier New"/>
                          <a:ea typeface="Courier New"/>
                          <a:cs typeface="Courier New"/>
                          <a:sym typeface="Courier New"/>
                        </a:rPr>
                        <a:t>// 1</a:t>
                      </a:r>
                      <a:endParaRPr sz="17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750">
                          <a:solidFill>
                            <a:srgbClr val="9CDCFE"/>
                          </a:solidFill>
                          <a:latin typeface="Courier New"/>
                          <a:ea typeface="Courier New"/>
                          <a:cs typeface="Courier New"/>
                          <a:sym typeface="Courier New"/>
                        </a:rPr>
                        <a:t>Math</a:t>
                      </a:r>
                      <a:r>
                        <a:rPr lang="es" sz="1750">
                          <a:solidFill>
                            <a:srgbClr val="D4D4D4"/>
                          </a:solidFill>
                          <a:latin typeface="Courier New"/>
                          <a:ea typeface="Courier New"/>
                          <a:cs typeface="Courier New"/>
                          <a:sym typeface="Courier New"/>
                        </a:rPr>
                        <a:t>.</a:t>
                      </a:r>
                      <a:r>
                        <a:rPr lang="es" sz="1750">
                          <a:solidFill>
                            <a:srgbClr val="DCDCAA"/>
                          </a:solidFill>
                          <a:latin typeface="Courier New"/>
                          <a:ea typeface="Courier New"/>
                          <a:cs typeface="Courier New"/>
                          <a:sym typeface="Courier New"/>
                        </a:rPr>
                        <a:t>sqrt</a:t>
                      </a:r>
                      <a:r>
                        <a:rPr lang="es" sz="1750">
                          <a:solidFill>
                            <a:srgbClr val="D4D4D4"/>
                          </a:solidFill>
                          <a:latin typeface="Courier New"/>
                          <a:ea typeface="Courier New"/>
                          <a:cs typeface="Courier New"/>
                          <a:sym typeface="Courier New"/>
                        </a:rPr>
                        <a:t>(-</a:t>
                      </a:r>
                      <a:r>
                        <a:rPr lang="es" sz="1750">
                          <a:solidFill>
                            <a:srgbClr val="B5CEA8"/>
                          </a:solidFill>
                          <a:latin typeface="Courier New"/>
                          <a:ea typeface="Courier New"/>
                          <a:cs typeface="Courier New"/>
                          <a:sym typeface="Courier New"/>
                        </a:rPr>
                        <a:t>1</a:t>
                      </a:r>
                      <a:r>
                        <a:rPr lang="es" sz="1750">
                          <a:solidFill>
                            <a:srgbClr val="D4D4D4"/>
                          </a:solidFill>
                          <a:latin typeface="Courier New"/>
                          <a:ea typeface="Courier New"/>
                          <a:cs typeface="Courier New"/>
                          <a:sym typeface="Courier New"/>
                        </a:rPr>
                        <a:t>) </a:t>
                      </a:r>
                      <a:r>
                        <a:rPr lang="es" sz="1750">
                          <a:solidFill>
                            <a:srgbClr val="6A9955"/>
                          </a:solidFill>
                          <a:latin typeface="Courier New"/>
                          <a:ea typeface="Courier New"/>
                          <a:cs typeface="Courier New"/>
                          <a:sym typeface="Courier New"/>
                        </a:rPr>
                        <a:t>// NaN</a:t>
                      </a:r>
                      <a:endParaRPr sz="2150">
                        <a:solidFill>
                          <a:srgbClr val="569CD6"/>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188" name="Google Shape;188;p29"/>
          <p:cNvSpPr txBox="1"/>
          <p:nvPr/>
        </p:nvSpPr>
        <p:spPr>
          <a:xfrm>
            <a:off x="475500" y="690300"/>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Square Root</a:t>
            </a:r>
            <a:endParaRPr b="1" sz="4000">
              <a:solidFill>
                <a:schemeClr val="dk1"/>
              </a:solidFill>
              <a:latin typeface="DM Sans"/>
              <a:ea typeface="DM Sans"/>
              <a:cs typeface="DM Sans"/>
              <a:sym typeface="DM Sans"/>
            </a:endParaRPr>
          </a:p>
        </p:txBody>
      </p:sp>
      <p:sp>
        <p:nvSpPr>
          <p:cNvPr id="189" name="Google Shape;189;p29"/>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3</a:t>
            </a:r>
            <a:endParaRPr b="1">
              <a:solidFill>
                <a:schemeClr val="dk1"/>
              </a:solidFill>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5" name="Google Shape;195;p30"/>
          <p:cNvSpPr txBox="1"/>
          <p:nvPr/>
        </p:nvSpPr>
        <p:spPr>
          <a:xfrm>
            <a:off x="475500" y="1649750"/>
            <a:ext cx="8193000" cy="6003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El método </a:t>
            </a:r>
            <a:r>
              <a:rPr b="1" lang="es" sz="1350">
                <a:highlight>
                  <a:schemeClr val="accent5"/>
                </a:highlight>
                <a:latin typeface="DM Sans"/>
                <a:ea typeface="DM Sans"/>
                <a:cs typeface="DM Sans"/>
                <a:sym typeface="DM Sans"/>
              </a:rPr>
              <a:t>Math.random()</a:t>
            </a:r>
            <a:r>
              <a:rPr lang="es" sz="1350">
                <a:latin typeface="DM Sans"/>
                <a:ea typeface="DM Sans"/>
                <a:cs typeface="DM Sans"/>
                <a:sym typeface="DM Sans"/>
              </a:rPr>
              <a:t> genera un número pseudo-aleatorio entre 0 y 1, siendo el 0 límite inclusivo y el 1 exclusivo.</a:t>
            </a:r>
            <a:endParaRPr sz="1350">
              <a:latin typeface="DM Sans"/>
              <a:ea typeface="DM Sans"/>
              <a:cs typeface="DM Sans"/>
              <a:sym typeface="DM Sans"/>
            </a:endParaRPr>
          </a:p>
        </p:txBody>
      </p:sp>
      <p:graphicFrame>
        <p:nvGraphicFramePr>
          <p:cNvPr id="196" name="Google Shape;196;p30"/>
          <p:cNvGraphicFramePr/>
          <p:nvPr/>
        </p:nvGraphicFramePr>
        <p:xfrm>
          <a:off x="475500" y="2706425"/>
          <a:ext cx="3000000" cy="3000000"/>
        </p:xfrm>
        <a:graphic>
          <a:graphicData uri="http://schemas.openxmlformats.org/drawingml/2006/table">
            <a:tbl>
              <a:tblPr>
                <a:noFill/>
                <a:tableStyleId>{545BC51D-E939-4309-AE16-6C6539E3C727}</a:tableStyleId>
              </a:tblPr>
              <a:tblGrid>
                <a:gridCol w="8193000"/>
              </a:tblGrid>
              <a:tr h="777975">
                <a:tc>
                  <a:txBody>
                    <a:bodyPr/>
                    <a:lstStyle/>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random</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0.6609867980868442</a:t>
                      </a:r>
                      <a:endParaRPr sz="13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random</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0.09291446900104305</a:t>
                      </a:r>
                      <a:endParaRPr sz="13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random</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0.6597817047013095</a:t>
                      </a:r>
                      <a:endParaRPr sz="2050">
                        <a:solidFill>
                          <a:srgbClr val="9CDCFE"/>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197" name="Google Shape;197;p30"/>
          <p:cNvSpPr txBox="1"/>
          <p:nvPr/>
        </p:nvSpPr>
        <p:spPr>
          <a:xfrm>
            <a:off x="475500" y="853125"/>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Random</a:t>
            </a:r>
            <a:endParaRPr b="1" sz="4000">
              <a:solidFill>
                <a:schemeClr val="dk1"/>
              </a:solidFill>
              <a:latin typeface="DM Sans"/>
              <a:ea typeface="DM Sans"/>
              <a:cs typeface="DM Sans"/>
              <a:sym typeface="DM Sans"/>
            </a:endParaRPr>
          </a:p>
        </p:txBody>
      </p:sp>
      <p:sp>
        <p:nvSpPr>
          <p:cNvPr id="198" name="Google Shape;198;p30"/>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4</a:t>
            </a:r>
            <a:endParaRPr b="1">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1"/>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4" name="Google Shape;204;p31"/>
          <p:cNvSpPr txBox="1"/>
          <p:nvPr/>
        </p:nvSpPr>
        <p:spPr>
          <a:xfrm>
            <a:off x="475500" y="1481675"/>
            <a:ext cx="8193000" cy="808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Para generar </a:t>
            </a:r>
            <a:r>
              <a:rPr lang="es" sz="1350">
                <a:highlight>
                  <a:schemeClr val="accent5"/>
                </a:highlight>
                <a:latin typeface="DM Sans"/>
                <a:ea typeface="DM Sans"/>
                <a:cs typeface="DM Sans"/>
                <a:sym typeface="DM Sans"/>
              </a:rPr>
              <a:t>números aleatorios dentro de un rango deseado</a:t>
            </a:r>
            <a:r>
              <a:rPr lang="es" sz="1350">
                <a:latin typeface="DM Sans"/>
                <a:ea typeface="DM Sans"/>
                <a:cs typeface="DM Sans"/>
                <a:sym typeface="DM Sans"/>
              </a:rPr>
              <a:t>, distinto de 0-1, podemos </a:t>
            </a:r>
            <a:r>
              <a:rPr b="1" lang="es" sz="1350">
                <a:latin typeface="DM Sans"/>
                <a:ea typeface="DM Sans"/>
                <a:cs typeface="DM Sans"/>
                <a:sym typeface="DM Sans"/>
              </a:rPr>
              <a:t>multiplicar su resultado por el rango esperado</a:t>
            </a:r>
            <a:r>
              <a:rPr lang="es" sz="1350">
                <a:latin typeface="DM Sans"/>
                <a:ea typeface="DM Sans"/>
                <a:cs typeface="DM Sans"/>
                <a:sym typeface="DM Sans"/>
              </a:rPr>
              <a:t>. A la vez podemos sumar el límite inferior si lo necesitamos:</a:t>
            </a:r>
            <a:endParaRPr sz="1350">
              <a:latin typeface="DM Sans"/>
              <a:ea typeface="DM Sans"/>
              <a:cs typeface="DM Sans"/>
              <a:sym typeface="DM Sans"/>
            </a:endParaRPr>
          </a:p>
        </p:txBody>
      </p:sp>
      <p:graphicFrame>
        <p:nvGraphicFramePr>
          <p:cNvPr id="205" name="Google Shape;205;p31"/>
          <p:cNvGraphicFramePr/>
          <p:nvPr/>
        </p:nvGraphicFramePr>
        <p:xfrm>
          <a:off x="475500" y="2312750"/>
          <a:ext cx="3000000" cy="3000000"/>
        </p:xfrm>
        <a:graphic>
          <a:graphicData uri="http://schemas.openxmlformats.org/drawingml/2006/table">
            <a:tbl>
              <a:tblPr>
                <a:noFill/>
                <a:tableStyleId>{545BC51D-E939-4309-AE16-6C6539E3C727}</a:tableStyleId>
              </a:tblPr>
              <a:tblGrid>
                <a:gridCol w="8193000"/>
              </a:tblGrid>
              <a:tr h="2278850">
                <a:tc>
                  <a:txBody>
                    <a:bodyPr/>
                    <a:lstStyle/>
                    <a:p>
                      <a:pPr indent="0" lvl="0" marL="0" rtl="0" algn="l">
                        <a:lnSpc>
                          <a:spcPct val="135714"/>
                        </a:lnSpc>
                        <a:spcBef>
                          <a:spcPts val="0"/>
                        </a:spcBef>
                        <a:spcAft>
                          <a:spcPts val="0"/>
                        </a:spcAft>
                        <a:buNone/>
                      </a:pPr>
                      <a:r>
                        <a:rPr lang="es" sz="1150">
                          <a:solidFill>
                            <a:srgbClr val="6A9955"/>
                          </a:solidFill>
                          <a:latin typeface="Courier New"/>
                          <a:ea typeface="Courier New"/>
                          <a:cs typeface="Courier New"/>
                          <a:sym typeface="Courier New"/>
                        </a:rPr>
                        <a:t>// números entre 0 y 10</a:t>
                      </a:r>
                      <a:endParaRPr sz="1150">
                        <a:solidFill>
                          <a:srgbClr val="6A9955"/>
                        </a:solidFill>
                        <a:latin typeface="Courier New"/>
                        <a:ea typeface="Courier New"/>
                        <a:cs typeface="Courier New"/>
                        <a:sym typeface="Courier New"/>
                      </a:endParaRPr>
                    </a:p>
                    <a:p>
                      <a:pPr indent="0" lvl="0" marL="0" rtl="0" algn="l">
                        <a:lnSpc>
                          <a:spcPct val="135714"/>
                        </a:lnSpc>
                        <a:spcBef>
                          <a:spcPts val="1100"/>
                        </a:spcBef>
                        <a:spcAft>
                          <a:spcPts val="0"/>
                        </a:spcAft>
                        <a:buNone/>
                      </a:pPr>
                      <a:r>
                        <a:rPr lang="es" sz="1150">
                          <a:solidFill>
                            <a:srgbClr val="9CDCFE"/>
                          </a:solidFill>
                          <a:latin typeface="Courier New"/>
                          <a:ea typeface="Courier New"/>
                          <a:cs typeface="Courier New"/>
                          <a:sym typeface="Courier New"/>
                        </a:rPr>
                        <a:t>console</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log</a:t>
                      </a:r>
                      <a:r>
                        <a:rPr lang="es" sz="1150">
                          <a:solidFill>
                            <a:srgbClr val="D4D4D4"/>
                          </a:solidFill>
                          <a:latin typeface="Courier New"/>
                          <a:ea typeface="Courier New"/>
                          <a:cs typeface="Courier New"/>
                          <a:sym typeface="Courier New"/>
                        </a:rPr>
                        <a:t>( </a:t>
                      </a:r>
                      <a:r>
                        <a:rPr lang="es" sz="1150">
                          <a:solidFill>
                            <a:srgbClr val="9CDCFE"/>
                          </a:solidFill>
                          <a:latin typeface="Courier New"/>
                          <a:ea typeface="Courier New"/>
                          <a:cs typeface="Courier New"/>
                          <a:sym typeface="Courier New"/>
                        </a:rPr>
                        <a:t>Math</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random</a:t>
                      </a:r>
                      <a:r>
                        <a:rPr lang="es" sz="1150">
                          <a:solidFill>
                            <a:srgbClr val="D4D4D4"/>
                          </a:solidFill>
                          <a:latin typeface="Courier New"/>
                          <a:ea typeface="Courier New"/>
                          <a:cs typeface="Courier New"/>
                          <a:sym typeface="Courier New"/>
                        </a:rPr>
                        <a:t>() * </a:t>
                      </a:r>
                      <a:r>
                        <a:rPr lang="es" sz="1150">
                          <a:solidFill>
                            <a:srgbClr val="B5CEA8"/>
                          </a:solidFill>
                          <a:latin typeface="Courier New"/>
                          <a:ea typeface="Courier New"/>
                          <a:cs typeface="Courier New"/>
                          <a:sym typeface="Courier New"/>
                        </a:rPr>
                        <a:t>10</a:t>
                      </a:r>
                      <a:r>
                        <a:rPr lang="es" sz="1150">
                          <a:solidFill>
                            <a:srgbClr val="D4D4D4"/>
                          </a:solidFill>
                          <a:latin typeface="Courier New"/>
                          <a:ea typeface="Courier New"/>
                          <a:cs typeface="Courier New"/>
                          <a:sym typeface="Courier New"/>
                        </a:rPr>
                        <a:t> )</a:t>
                      </a:r>
                      <a:endParaRPr sz="1150">
                        <a:solidFill>
                          <a:srgbClr val="D4D4D4"/>
                        </a:solidFill>
                        <a:latin typeface="Courier New"/>
                        <a:ea typeface="Courier New"/>
                        <a:cs typeface="Courier New"/>
                        <a:sym typeface="Courier New"/>
                      </a:endParaRPr>
                    </a:p>
                    <a:p>
                      <a:pPr indent="0" lvl="0" marL="0" rtl="0" algn="l">
                        <a:lnSpc>
                          <a:spcPct val="135714"/>
                        </a:lnSpc>
                        <a:spcBef>
                          <a:spcPts val="1100"/>
                        </a:spcBef>
                        <a:spcAft>
                          <a:spcPts val="0"/>
                        </a:spcAft>
                        <a:buNone/>
                      </a:pPr>
                      <a:r>
                        <a:rPr lang="es" sz="1150">
                          <a:solidFill>
                            <a:srgbClr val="6A9955"/>
                          </a:solidFill>
                          <a:latin typeface="Courier New"/>
                          <a:ea typeface="Courier New"/>
                          <a:cs typeface="Courier New"/>
                          <a:sym typeface="Courier New"/>
                        </a:rPr>
                        <a:t>// números entre 0 y 50</a:t>
                      </a:r>
                      <a:endParaRPr sz="1150">
                        <a:solidFill>
                          <a:srgbClr val="6A9955"/>
                        </a:solidFill>
                        <a:latin typeface="Courier New"/>
                        <a:ea typeface="Courier New"/>
                        <a:cs typeface="Courier New"/>
                        <a:sym typeface="Courier New"/>
                      </a:endParaRPr>
                    </a:p>
                    <a:p>
                      <a:pPr indent="0" lvl="0" marL="0" rtl="0" algn="l">
                        <a:lnSpc>
                          <a:spcPct val="135714"/>
                        </a:lnSpc>
                        <a:spcBef>
                          <a:spcPts val="1100"/>
                        </a:spcBef>
                        <a:spcAft>
                          <a:spcPts val="0"/>
                        </a:spcAft>
                        <a:buNone/>
                      </a:pPr>
                      <a:r>
                        <a:rPr lang="es" sz="1150">
                          <a:solidFill>
                            <a:srgbClr val="9CDCFE"/>
                          </a:solidFill>
                          <a:latin typeface="Courier New"/>
                          <a:ea typeface="Courier New"/>
                          <a:cs typeface="Courier New"/>
                          <a:sym typeface="Courier New"/>
                        </a:rPr>
                        <a:t>console</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log</a:t>
                      </a:r>
                      <a:r>
                        <a:rPr lang="es" sz="1150">
                          <a:solidFill>
                            <a:srgbClr val="D4D4D4"/>
                          </a:solidFill>
                          <a:latin typeface="Courier New"/>
                          <a:ea typeface="Courier New"/>
                          <a:cs typeface="Courier New"/>
                          <a:sym typeface="Courier New"/>
                        </a:rPr>
                        <a:t>( </a:t>
                      </a:r>
                      <a:r>
                        <a:rPr lang="es" sz="1150">
                          <a:solidFill>
                            <a:srgbClr val="9CDCFE"/>
                          </a:solidFill>
                          <a:latin typeface="Courier New"/>
                          <a:ea typeface="Courier New"/>
                          <a:cs typeface="Courier New"/>
                          <a:sym typeface="Courier New"/>
                        </a:rPr>
                        <a:t>Math</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random</a:t>
                      </a:r>
                      <a:r>
                        <a:rPr lang="es" sz="1150">
                          <a:solidFill>
                            <a:srgbClr val="D4D4D4"/>
                          </a:solidFill>
                          <a:latin typeface="Courier New"/>
                          <a:ea typeface="Courier New"/>
                          <a:cs typeface="Courier New"/>
                          <a:sym typeface="Courier New"/>
                        </a:rPr>
                        <a:t>() * </a:t>
                      </a:r>
                      <a:r>
                        <a:rPr lang="es" sz="1150">
                          <a:solidFill>
                            <a:srgbClr val="B5CEA8"/>
                          </a:solidFill>
                          <a:latin typeface="Courier New"/>
                          <a:ea typeface="Courier New"/>
                          <a:cs typeface="Courier New"/>
                          <a:sym typeface="Courier New"/>
                        </a:rPr>
                        <a:t>50</a:t>
                      </a:r>
                      <a:r>
                        <a:rPr lang="es" sz="1150">
                          <a:solidFill>
                            <a:srgbClr val="D4D4D4"/>
                          </a:solidFill>
                          <a:latin typeface="Courier New"/>
                          <a:ea typeface="Courier New"/>
                          <a:cs typeface="Courier New"/>
                          <a:sym typeface="Courier New"/>
                        </a:rPr>
                        <a:t>)</a:t>
                      </a:r>
                      <a:endParaRPr sz="1150">
                        <a:solidFill>
                          <a:srgbClr val="D4D4D4"/>
                        </a:solidFill>
                        <a:latin typeface="Courier New"/>
                        <a:ea typeface="Courier New"/>
                        <a:cs typeface="Courier New"/>
                        <a:sym typeface="Courier New"/>
                      </a:endParaRPr>
                    </a:p>
                    <a:p>
                      <a:pPr indent="0" lvl="0" marL="0" rtl="0" algn="l">
                        <a:lnSpc>
                          <a:spcPct val="135714"/>
                        </a:lnSpc>
                        <a:spcBef>
                          <a:spcPts val="1100"/>
                        </a:spcBef>
                        <a:spcAft>
                          <a:spcPts val="0"/>
                        </a:spcAft>
                        <a:buNone/>
                      </a:pPr>
                      <a:r>
                        <a:rPr lang="es" sz="1150">
                          <a:solidFill>
                            <a:srgbClr val="6A9955"/>
                          </a:solidFill>
                          <a:latin typeface="Courier New"/>
                          <a:ea typeface="Courier New"/>
                          <a:cs typeface="Courier New"/>
                          <a:sym typeface="Courier New"/>
                        </a:rPr>
                        <a:t>// números entre 20 y 50</a:t>
                      </a:r>
                      <a:endParaRPr sz="1150">
                        <a:solidFill>
                          <a:srgbClr val="6A9955"/>
                        </a:solidFill>
                        <a:latin typeface="Courier New"/>
                        <a:ea typeface="Courier New"/>
                        <a:cs typeface="Courier New"/>
                        <a:sym typeface="Courier New"/>
                      </a:endParaRPr>
                    </a:p>
                    <a:p>
                      <a:pPr indent="0" lvl="0" marL="0" rtl="0" algn="l">
                        <a:lnSpc>
                          <a:spcPct val="135714"/>
                        </a:lnSpc>
                        <a:spcBef>
                          <a:spcPts val="1100"/>
                        </a:spcBef>
                        <a:spcAft>
                          <a:spcPts val="1100"/>
                        </a:spcAft>
                        <a:buNone/>
                      </a:pPr>
                      <a:r>
                        <a:rPr lang="es" sz="1150">
                          <a:solidFill>
                            <a:srgbClr val="9CDCFE"/>
                          </a:solidFill>
                          <a:latin typeface="Courier New"/>
                          <a:ea typeface="Courier New"/>
                          <a:cs typeface="Courier New"/>
                          <a:sym typeface="Courier New"/>
                        </a:rPr>
                        <a:t>console</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log</a:t>
                      </a:r>
                      <a:r>
                        <a:rPr lang="es" sz="1150">
                          <a:solidFill>
                            <a:srgbClr val="D4D4D4"/>
                          </a:solidFill>
                          <a:latin typeface="Courier New"/>
                          <a:ea typeface="Courier New"/>
                          <a:cs typeface="Courier New"/>
                          <a:sym typeface="Courier New"/>
                        </a:rPr>
                        <a:t>( </a:t>
                      </a:r>
                      <a:r>
                        <a:rPr lang="es" sz="1150">
                          <a:solidFill>
                            <a:srgbClr val="9CDCFE"/>
                          </a:solidFill>
                          <a:latin typeface="Courier New"/>
                          <a:ea typeface="Courier New"/>
                          <a:cs typeface="Courier New"/>
                          <a:sym typeface="Courier New"/>
                        </a:rPr>
                        <a:t>Math</a:t>
                      </a:r>
                      <a:r>
                        <a:rPr lang="es" sz="1150">
                          <a:solidFill>
                            <a:srgbClr val="D4D4D4"/>
                          </a:solidFill>
                          <a:latin typeface="Courier New"/>
                          <a:ea typeface="Courier New"/>
                          <a:cs typeface="Courier New"/>
                          <a:sym typeface="Courier New"/>
                        </a:rPr>
                        <a:t>.</a:t>
                      </a:r>
                      <a:r>
                        <a:rPr lang="es" sz="1150">
                          <a:solidFill>
                            <a:srgbClr val="DCDCAA"/>
                          </a:solidFill>
                          <a:latin typeface="Courier New"/>
                          <a:ea typeface="Courier New"/>
                          <a:cs typeface="Courier New"/>
                          <a:sym typeface="Courier New"/>
                        </a:rPr>
                        <a:t>random</a:t>
                      </a:r>
                      <a:r>
                        <a:rPr lang="es" sz="1150">
                          <a:solidFill>
                            <a:srgbClr val="D4D4D4"/>
                          </a:solidFill>
                          <a:latin typeface="Courier New"/>
                          <a:ea typeface="Courier New"/>
                          <a:cs typeface="Courier New"/>
                          <a:sym typeface="Courier New"/>
                        </a:rPr>
                        <a:t>() * </a:t>
                      </a:r>
                      <a:r>
                        <a:rPr lang="es" sz="1150">
                          <a:solidFill>
                            <a:srgbClr val="B5CEA8"/>
                          </a:solidFill>
                          <a:latin typeface="Courier New"/>
                          <a:ea typeface="Courier New"/>
                          <a:cs typeface="Courier New"/>
                          <a:sym typeface="Courier New"/>
                        </a:rPr>
                        <a:t>30</a:t>
                      </a:r>
                      <a:r>
                        <a:rPr lang="es" sz="1150">
                          <a:solidFill>
                            <a:srgbClr val="D4D4D4"/>
                          </a:solidFill>
                          <a:latin typeface="Courier New"/>
                          <a:ea typeface="Courier New"/>
                          <a:cs typeface="Courier New"/>
                          <a:sym typeface="Courier New"/>
                        </a:rPr>
                        <a:t> + </a:t>
                      </a:r>
                      <a:r>
                        <a:rPr lang="es" sz="1150">
                          <a:solidFill>
                            <a:srgbClr val="B5CEA8"/>
                          </a:solidFill>
                          <a:latin typeface="Courier New"/>
                          <a:ea typeface="Courier New"/>
                          <a:cs typeface="Courier New"/>
                          <a:sym typeface="Courier New"/>
                        </a:rPr>
                        <a:t>20</a:t>
                      </a:r>
                      <a:r>
                        <a:rPr lang="es" sz="1150">
                          <a:solidFill>
                            <a:srgbClr val="D4D4D4"/>
                          </a:solidFill>
                          <a:latin typeface="Courier New"/>
                          <a:ea typeface="Courier New"/>
                          <a:cs typeface="Courier New"/>
                          <a:sym typeface="Courier New"/>
                        </a:rPr>
                        <a:t> )</a:t>
                      </a:r>
                      <a:endParaRPr sz="1150">
                        <a:solidFill>
                          <a:srgbClr val="9CDCFE"/>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206" name="Google Shape;206;p31"/>
          <p:cNvSpPr txBox="1"/>
          <p:nvPr/>
        </p:nvSpPr>
        <p:spPr>
          <a:xfrm>
            <a:off x="475500" y="719900"/>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Random</a:t>
            </a:r>
            <a:endParaRPr b="1" sz="4000">
              <a:solidFill>
                <a:schemeClr val="dk1"/>
              </a:solidFill>
              <a:latin typeface="DM Sans"/>
              <a:ea typeface="DM Sans"/>
              <a:cs typeface="DM Sans"/>
              <a:sym typeface="DM Sans"/>
            </a:endParaRPr>
          </a:p>
        </p:txBody>
      </p:sp>
      <p:sp>
        <p:nvSpPr>
          <p:cNvPr id="207" name="Google Shape;207;p31"/>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4</a:t>
            </a:r>
            <a:endParaRPr b="1">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2"/>
          <p:cNvSpPr txBox="1"/>
          <p:nvPr/>
        </p:nvSpPr>
        <p:spPr>
          <a:xfrm>
            <a:off x="627588" y="1908175"/>
            <a:ext cx="38346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En el último ejemplo quiero generar números entre 20 y 50. Por eso, el rango de números es de 30 a partir del número 20 (límite inferior adicionado). Pero todos los números siguen conteniendo una larga serie de decimales.</a:t>
            </a:r>
            <a:endParaRPr sz="1350">
              <a:solidFill>
                <a:schemeClr val="dk1"/>
              </a:solidFill>
              <a:latin typeface="DM Sans"/>
              <a:ea typeface="DM Sans"/>
              <a:cs typeface="DM Sans"/>
              <a:sym typeface="DM Sans"/>
            </a:endParaRPr>
          </a:p>
        </p:txBody>
      </p:sp>
      <p:sp>
        <p:nvSpPr>
          <p:cNvPr id="213" name="Google Shape;213;p32"/>
          <p:cNvSpPr txBox="1"/>
          <p:nvPr/>
        </p:nvSpPr>
        <p:spPr>
          <a:xfrm>
            <a:off x="4681813" y="1908175"/>
            <a:ext cx="38346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Esto se suele combinar con las </a:t>
            </a:r>
            <a:r>
              <a:rPr b="1" lang="es" sz="1350">
                <a:solidFill>
                  <a:schemeClr val="dk1"/>
                </a:solidFill>
                <a:latin typeface="DM Sans"/>
                <a:ea typeface="DM Sans"/>
                <a:cs typeface="DM Sans"/>
                <a:sym typeface="DM Sans"/>
              </a:rPr>
              <a:t>funciones de redondeo</a:t>
            </a:r>
            <a:r>
              <a:rPr lang="es" sz="1350">
                <a:solidFill>
                  <a:schemeClr val="dk1"/>
                </a:solidFill>
                <a:latin typeface="DM Sans"/>
                <a:ea typeface="DM Sans"/>
                <a:cs typeface="DM Sans"/>
                <a:sym typeface="DM Sans"/>
              </a:rPr>
              <a:t> para obtener números enteros aleatoriamente, que suelen ser de uso más común.</a:t>
            </a:r>
            <a:endParaRPr sz="1350">
              <a:solidFill>
                <a:schemeClr val="dk1"/>
              </a:solidFill>
              <a:latin typeface="DM Sans"/>
              <a:ea typeface="DM Sans"/>
              <a:cs typeface="DM Sans"/>
              <a:sym typeface="DM Sans"/>
            </a:endParaRPr>
          </a:p>
        </p:txBody>
      </p:sp>
      <p:sp>
        <p:nvSpPr>
          <p:cNvPr id="214" name="Google Shape;214;p32"/>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5" name="Google Shape;215;p32"/>
          <p:cNvSpPr txBox="1"/>
          <p:nvPr/>
        </p:nvSpPr>
        <p:spPr>
          <a:xfrm>
            <a:off x="475500" y="853125"/>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Random</a:t>
            </a:r>
            <a:endParaRPr b="1" sz="4000">
              <a:solidFill>
                <a:schemeClr val="dk1"/>
              </a:solidFill>
              <a:latin typeface="DM Sans"/>
              <a:ea typeface="DM Sans"/>
              <a:cs typeface="DM Sans"/>
              <a:sym typeface="DM Sans"/>
            </a:endParaRPr>
          </a:p>
        </p:txBody>
      </p:sp>
      <p:sp>
        <p:nvSpPr>
          <p:cNvPr id="216" name="Google Shape;216;p32"/>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4</a:t>
            </a:r>
            <a:endParaRPr b="1">
              <a:solidFill>
                <a:schemeClr val="dk1"/>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3"/>
          <p:cNvSpPr/>
          <p:nvPr/>
        </p:nvSpPr>
        <p:spPr>
          <a:xfrm>
            <a:off x="13425" y="0"/>
            <a:ext cx="270300" cy="5143500"/>
          </a:xfrm>
          <a:prstGeom prst="rect">
            <a:avLst/>
          </a:prstGeom>
          <a:solidFill>
            <a:srgbClr val="83AE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 name="Google Shape;222;p33"/>
          <p:cNvSpPr txBox="1"/>
          <p:nvPr/>
        </p:nvSpPr>
        <p:spPr>
          <a:xfrm>
            <a:off x="475500" y="3526725"/>
            <a:ext cx="8193000" cy="10158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Al usar </a:t>
            </a:r>
            <a:r>
              <a:rPr b="1" lang="es" sz="1350">
                <a:highlight>
                  <a:schemeClr val="accent5"/>
                </a:highlight>
                <a:latin typeface="DM Sans"/>
                <a:ea typeface="DM Sans"/>
                <a:cs typeface="DM Sans"/>
                <a:sym typeface="DM Sans"/>
              </a:rPr>
              <a:t>Math.round</a:t>
            </a:r>
            <a:r>
              <a:rPr lang="es" sz="1350">
                <a:latin typeface="DM Sans"/>
                <a:ea typeface="DM Sans"/>
                <a:cs typeface="DM Sans"/>
                <a:sym typeface="DM Sans"/>
              </a:rPr>
              <a:t>, esta función retornará números aleatorios en el rango de 0-100 inclusive. Si usara </a:t>
            </a:r>
            <a:r>
              <a:rPr b="1" lang="es" sz="1350">
                <a:highlight>
                  <a:schemeClr val="accent5"/>
                </a:highlight>
                <a:latin typeface="DM Sans"/>
                <a:ea typeface="DM Sans"/>
                <a:cs typeface="DM Sans"/>
                <a:sym typeface="DM Sans"/>
              </a:rPr>
              <a:t>Math.ceil</a:t>
            </a:r>
            <a:r>
              <a:rPr lang="es" sz="1350">
                <a:latin typeface="DM Sans"/>
                <a:ea typeface="DM Sans"/>
                <a:cs typeface="DM Sans"/>
                <a:sym typeface="DM Sans"/>
              </a:rPr>
              <a:t> los números irían de 1 a 100, ya que siempre redondeará hacia arriba; y si usa </a:t>
            </a:r>
            <a:r>
              <a:rPr b="1" lang="es" sz="1350">
                <a:highlight>
                  <a:schemeClr val="accent5"/>
                </a:highlight>
                <a:latin typeface="DM Sans"/>
                <a:ea typeface="DM Sans"/>
                <a:cs typeface="DM Sans"/>
                <a:sym typeface="DM Sans"/>
              </a:rPr>
              <a:t>Math.floor</a:t>
            </a:r>
            <a:r>
              <a:rPr lang="es" sz="1350">
                <a:latin typeface="DM Sans"/>
                <a:ea typeface="DM Sans"/>
                <a:cs typeface="DM Sans"/>
                <a:sym typeface="DM Sans"/>
              </a:rPr>
              <a:t> el rango sería de 0 a 99.</a:t>
            </a:r>
            <a:endParaRPr sz="1350">
              <a:latin typeface="DM Sans"/>
              <a:ea typeface="DM Sans"/>
              <a:cs typeface="DM Sans"/>
              <a:sym typeface="DM Sans"/>
            </a:endParaRPr>
          </a:p>
        </p:txBody>
      </p:sp>
      <p:graphicFrame>
        <p:nvGraphicFramePr>
          <p:cNvPr id="223" name="Google Shape;223;p33"/>
          <p:cNvGraphicFramePr/>
          <p:nvPr/>
        </p:nvGraphicFramePr>
        <p:xfrm>
          <a:off x="475488" y="1667025"/>
          <a:ext cx="3000000" cy="3000000"/>
        </p:xfrm>
        <a:graphic>
          <a:graphicData uri="http://schemas.openxmlformats.org/drawingml/2006/table">
            <a:tbl>
              <a:tblPr>
                <a:noFill/>
                <a:tableStyleId>{545BC51D-E939-4309-AE16-6C6539E3C727}</a:tableStyleId>
              </a:tblPr>
              <a:tblGrid>
                <a:gridCol w="8193000"/>
              </a:tblGrid>
              <a:tr h="1449625">
                <a:tc>
                  <a:txBody>
                    <a:bodyPr/>
                    <a:lstStyle/>
                    <a:p>
                      <a:pPr indent="0" lvl="0" marL="0" rtl="0" algn="l">
                        <a:lnSpc>
                          <a:spcPct val="135714"/>
                        </a:lnSpc>
                        <a:spcBef>
                          <a:spcPts val="0"/>
                        </a:spcBef>
                        <a:spcAft>
                          <a:spcPts val="0"/>
                        </a:spcAft>
                        <a:buNone/>
                      </a:pPr>
                      <a:r>
                        <a:rPr lang="es" sz="1350">
                          <a:solidFill>
                            <a:srgbClr val="569CD6"/>
                          </a:solidFill>
                          <a:latin typeface="Courier New"/>
                          <a:ea typeface="Courier New"/>
                          <a:cs typeface="Courier New"/>
                          <a:sym typeface="Courier New"/>
                        </a:rPr>
                        <a:t>const</a:t>
                      </a:r>
                      <a:r>
                        <a:rPr lang="es" sz="1350">
                          <a:solidFill>
                            <a:srgbClr val="D4D4D4"/>
                          </a:solidFill>
                          <a:latin typeface="Courier New"/>
                          <a:ea typeface="Courier New"/>
                          <a:cs typeface="Courier New"/>
                          <a:sym typeface="Courier New"/>
                        </a:rPr>
                        <a:t> </a:t>
                      </a:r>
                      <a:r>
                        <a:rPr lang="es" sz="1350">
                          <a:solidFill>
                            <a:srgbClr val="DCDCAA"/>
                          </a:solidFill>
                          <a:latin typeface="Courier New"/>
                          <a:ea typeface="Courier New"/>
                          <a:cs typeface="Courier New"/>
                          <a:sym typeface="Courier New"/>
                        </a:rPr>
                        <a:t>generadorNumero</a:t>
                      </a:r>
                      <a:r>
                        <a:rPr lang="es" sz="1350">
                          <a:solidFill>
                            <a:srgbClr val="D4D4D4"/>
                          </a:solidFill>
                          <a:latin typeface="Courier New"/>
                          <a:ea typeface="Courier New"/>
                          <a:cs typeface="Courier New"/>
                          <a:sym typeface="Courier New"/>
                        </a:rPr>
                        <a:t> = () </a:t>
                      </a:r>
                      <a:r>
                        <a:rPr lang="es" sz="1350">
                          <a:solidFill>
                            <a:srgbClr val="569CD6"/>
                          </a:solidFill>
                          <a:latin typeface="Courier New"/>
                          <a:ea typeface="Courier New"/>
                          <a:cs typeface="Courier New"/>
                          <a:sym typeface="Courier New"/>
                        </a:rPr>
                        <a:t>=&gt;</a:t>
                      </a:r>
                      <a:r>
                        <a:rPr lang="es" sz="1350">
                          <a:solidFill>
                            <a:srgbClr val="D4D4D4"/>
                          </a:solidFill>
                          <a:latin typeface="Courier New"/>
                          <a:ea typeface="Courier New"/>
                          <a:cs typeface="Courier New"/>
                          <a:sym typeface="Courier New"/>
                        </a:rPr>
                        <a:t>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D4D4D4"/>
                          </a:solidFill>
                          <a:latin typeface="Courier New"/>
                          <a:ea typeface="Courier New"/>
                          <a:cs typeface="Courier New"/>
                          <a:sym typeface="Courier New"/>
                        </a:rPr>
                        <a:t>    </a:t>
                      </a:r>
                      <a:r>
                        <a:rPr lang="es" sz="1350">
                          <a:solidFill>
                            <a:srgbClr val="C586C0"/>
                          </a:solidFill>
                          <a:latin typeface="Courier New"/>
                          <a:ea typeface="Courier New"/>
                          <a:cs typeface="Courier New"/>
                          <a:sym typeface="Courier New"/>
                        </a:rPr>
                        <a:t>return</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round</a:t>
                      </a:r>
                      <a:r>
                        <a:rPr lang="es" sz="1350">
                          <a:solidFill>
                            <a:srgbClr val="D4D4D4"/>
                          </a:solidFill>
                          <a:latin typeface="Courier New"/>
                          <a:ea typeface="Courier New"/>
                          <a:cs typeface="Courier New"/>
                          <a:sym typeface="Courier New"/>
                        </a:rPr>
                        <a:t>( </a:t>
                      </a:r>
                      <a:r>
                        <a:rPr lang="es" sz="1350">
                          <a:solidFill>
                            <a:srgbClr val="9CDCFE"/>
                          </a:solidFill>
                          <a:latin typeface="Courier New"/>
                          <a:ea typeface="Courier New"/>
                          <a:cs typeface="Courier New"/>
                          <a:sym typeface="Courier New"/>
                        </a:rPr>
                        <a:t>Math</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random</a:t>
                      </a:r>
                      <a:r>
                        <a:rPr lang="es" sz="1350">
                          <a:solidFill>
                            <a:srgbClr val="D4D4D4"/>
                          </a:solidFill>
                          <a:latin typeface="Courier New"/>
                          <a:ea typeface="Courier New"/>
                          <a:cs typeface="Courier New"/>
                          <a:sym typeface="Courier New"/>
                        </a:rPr>
                        <a:t>() * </a:t>
                      </a:r>
                      <a:r>
                        <a:rPr lang="es" sz="1350">
                          <a:solidFill>
                            <a:srgbClr val="B5CEA8"/>
                          </a:solidFill>
                          <a:latin typeface="Courier New"/>
                          <a:ea typeface="Courier New"/>
                          <a:cs typeface="Courier New"/>
                          <a:sym typeface="Courier New"/>
                        </a:rPr>
                        <a:t>100</a:t>
                      </a:r>
                      <a:r>
                        <a:rPr lang="es" sz="1350">
                          <a:solidFill>
                            <a:srgbClr val="D4D4D4"/>
                          </a:solidFill>
                          <a:latin typeface="Courier New"/>
                          <a:ea typeface="Courier New"/>
                          <a:cs typeface="Courier New"/>
                          <a:sym typeface="Courier New"/>
                        </a:rPr>
                        <a:t>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DCDCAA"/>
                          </a:solidFill>
                          <a:latin typeface="Courier New"/>
                          <a:ea typeface="Courier New"/>
                          <a:cs typeface="Courier New"/>
                          <a:sym typeface="Courier New"/>
                        </a:rPr>
                        <a:t>generadorNumero</a:t>
                      </a:r>
                      <a:r>
                        <a:rPr lang="es" sz="1350">
                          <a:solidFill>
                            <a:srgbClr val="D4D4D4"/>
                          </a:solidFill>
                          <a:latin typeface="Courier New"/>
                          <a:ea typeface="Courier New"/>
                          <a:cs typeface="Courier New"/>
                          <a:sym typeface="Courier New"/>
                        </a:rPr>
                        <a:t>() )</a:t>
                      </a:r>
                      <a:endParaRPr sz="1450">
                        <a:solidFill>
                          <a:srgbClr val="6A9955"/>
                        </a:solidFill>
                        <a:latin typeface="Courier New"/>
                        <a:ea typeface="Courier New"/>
                        <a:cs typeface="Courier New"/>
                        <a:sym typeface="Courier New"/>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1E1E1E"/>
                    </a:solidFill>
                  </a:tcPr>
                </a:tc>
              </a:tr>
            </a:tbl>
          </a:graphicData>
        </a:graphic>
      </p:graphicFrame>
      <p:sp>
        <p:nvSpPr>
          <p:cNvPr id="224" name="Google Shape;224;p33"/>
          <p:cNvSpPr txBox="1"/>
          <p:nvPr/>
        </p:nvSpPr>
        <p:spPr>
          <a:xfrm>
            <a:off x="475500" y="808525"/>
            <a:ext cx="8193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Redondeo</a:t>
            </a:r>
            <a:endParaRPr b="1" sz="4000">
              <a:solidFill>
                <a:schemeClr val="dk1"/>
              </a:solidFill>
              <a:latin typeface="DM Sans"/>
              <a:ea typeface="DM Sans"/>
              <a:cs typeface="DM Sans"/>
              <a:sym typeface="DM Sans"/>
            </a:endParaRPr>
          </a:p>
        </p:txBody>
      </p:sp>
      <p:sp>
        <p:nvSpPr>
          <p:cNvPr id="225" name="Google Shape;225;p33"/>
          <p:cNvSpPr/>
          <p:nvPr/>
        </p:nvSpPr>
        <p:spPr>
          <a:xfrm>
            <a:off x="168450" y="106375"/>
            <a:ext cx="614100" cy="61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dk1"/>
                </a:solidFill>
                <a:latin typeface="DM Sans"/>
                <a:ea typeface="DM Sans"/>
                <a:cs typeface="DM Sans"/>
                <a:sym typeface="DM Sans"/>
              </a:rPr>
              <a:t>4</a:t>
            </a:r>
            <a:endParaRPr b="1">
              <a:solidFill>
                <a:schemeClr val="dk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6"/>
          <p:cNvSpPr txBox="1"/>
          <p:nvPr/>
        </p:nvSpPr>
        <p:spPr>
          <a:xfrm>
            <a:off x="1461300" y="2252975"/>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Higher order functions II</a:t>
            </a:r>
            <a:endParaRPr b="1" sz="4000">
              <a:solidFill>
                <a:srgbClr val="EAFF6A"/>
              </a:solidFill>
              <a:latin typeface="DM Sans"/>
              <a:ea typeface="DM Sans"/>
              <a:cs typeface="DM Sans"/>
              <a:sym typeface="DM Sans"/>
            </a:endParaRPr>
          </a:p>
        </p:txBody>
      </p:sp>
      <p:sp>
        <p:nvSpPr>
          <p:cNvPr id="53" name="Google Shape;53;p16"/>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chemeClr val="lt1"/>
                </a:solidFill>
                <a:latin typeface="DM Sans"/>
                <a:ea typeface="DM Sans"/>
                <a:cs typeface="DM Sans"/>
                <a:sym typeface="DM Sans"/>
              </a:rPr>
              <a:t>Clase 08.</a:t>
            </a:r>
            <a:r>
              <a:rPr lang="es" sz="1800">
                <a:solidFill>
                  <a:schemeClr val="lt1"/>
                </a:solidFill>
                <a:latin typeface="DM Sans"/>
                <a:ea typeface="DM Sans"/>
                <a:cs typeface="DM Sans"/>
                <a:sym typeface="DM Sans"/>
              </a:rPr>
              <a:t> JAVASCRIPT</a:t>
            </a:r>
            <a:endParaRPr sz="1600">
              <a:solidFill>
                <a:schemeClr val="lt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s" sz="5000">
                <a:solidFill>
                  <a:srgbClr val="E8E7E3"/>
                </a:solidFill>
              </a:rPr>
              <a:t>☕</a:t>
            </a:r>
            <a:endParaRPr sz="5000">
              <a:solidFill>
                <a:srgbClr val="E8E7E3"/>
              </a:solidFill>
            </a:endParaRPr>
          </a:p>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Break</a:t>
            </a:r>
            <a:endParaRPr b="1" sz="4000">
              <a:solidFill>
                <a:schemeClr val="lt1"/>
              </a:solidFill>
              <a:latin typeface="DM Sans"/>
              <a:ea typeface="DM Sans"/>
              <a:cs typeface="DM Sans"/>
              <a:sym typeface="DM Sans"/>
            </a:endParaRPr>
          </a:p>
        </p:txBody>
      </p:sp>
      <p:sp>
        <p:nvSpPr>
          <p:cNvPr id="231" name="Google Shape;231;p34"/>
          <p:cNvSpPr txBox="1"/>
          <p:nvPr/>
        </p:nvSpPr>
        <p:spPr>
          <a:xfrm>
            <a:off x="2998200" y="2971950"/>
            <a:ext cx="314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¡10 minutos y volvemos!</a:t>
            </a:r>
            <a:endParaRPr sz="2000">
              <a:solidFill>
                <a:schemeClr val="lt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5"/>
          <p:cNvSpPr txBox="1"/>
          <p:nvPr/>
        </p:nvSpPr>
        <p:spPr>
          <a:xfrm>
            <a:off x="1461288"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La clase Date</a:t>
            </a:r>
            <a:endParaRPr b="1" sz="4000">
              <a:solidFill>
                <a:srgbClr val="EAFF6A"/>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6"/>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rgbClr val="EAFF6A"/>
                </a:solidFill>
                <a:latin typeface="DM Sans"/>
                <a:ea typeface="DM Sans"/>
                <a:cs typeface="DM Sans"/>
                <a:sym typeface="DM Sans"/>
              </a:rPr>
              <a:t>Para recordar</a:t>
            </a:r>
            <a:endParaRPr b="1" sz="4000">
              <a:solidFill>
                <a:srgbClr val="EAFF6A"/>
              </a:solidFill>
              <a:latin typeface="DM Sans"/>
              <a:ea typeface="DM Sans"/>
              <a:cs typeface="DM Sans"/>
              <a:sym typeface="DM Sans"/>
            </a:endParaRPr>
          </a:p>
        </p:txBody>
      </p:sp>
      <p:sp>
        <p:nvSpPr>
          <p:cNvPr id="242" name="Google Shape;242;p36"/>
          <p:cNvSpPr txBox="1"/>
          <p:nvPr/>
        </p:nvSpPr>
        <p:spPr>
          <a:xfrm>
            <a:off x="473350" y="1525775"/>
            <a:ext cx="71694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400">
                <a:solidFill>
                  <a:schemeClr val="lt1"/>
                </a:solidFill>
                <a:latin typeface="DM Sans"/>
                <a:ea typeface="DM Sans"/>
                <a:cs typeface="DM Sans"/>
                <a:sym typeface="DM Sans"/>
              </a:rPr>
              <a:t>Seguramente en algún momento necesitemos manipular fechas dentro de los datos que manejamos. Para esto, JavaScript posee la</a:t>
            </a:r>
            <a:r>
              <a:rPr b="1" lang="es" sz="2400">
                <a:solidFill>
                  <a:schemeClr val="lt1"/>
                </a:solidFill>
                <a:latin typeface="DM Sans"/>
                <a:ea typeface="DM Sans"/>
                <a:cs typeface="DM Sans"/>
                <a:sym typeface="DM Sans"/>
              </a:rPr>
              <a:t> clase Date</a:t>
            </a:r>
            <a:r>
              <a:rPr lang="es" sz="2400">
                <a:solidFill>
                  <a:schemeClr val="lt1"/>
                </a:solidFill>
                <a:latin typeface="DM Sans"/>
                <a:ea typeface="DM Sans"/>
                <a:cs typeface="DM Sans"/>
                <a:sym typeface="DM Sans"/>
              </a:rPr>
              <a:t> diseñada para representar fechas. </a:t>
            </a:r>
            <a:endParaRPr sz="2400">
              <a:solidFill>
                <a:schemeClr val="lt1"/>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7"/>
          <p:cNvSpPr txBox="1"/>
          <p:nvPr/>
        </p:nvSpPr>
        <p:spPr>
          <a:xfrm>
            <a:off x="475500"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Date</a:t>
            </a:r>
            <a:endParaRPr b="1" sz="3300">
              <a:solidFill>
                <a:schemeClr val="dk1"/>
              </a:solidFill>
              <a:latin typeface="DM Sans"/>
              <a:ea typeface="DM Sans"/>
              <a:cs typeface="DM Sans"/>
              <a:sym typeface="DM Sans"/>
            </a:endParaRPr>
          </a:p>
        </p:txBody>
      </p:sp>
      <p:sp>
        <p:nvSpPr>
          <p:cNvPr id="248" name="Google Shape;248;p37"/>
          <p:cNvSpPr txBox="1"/>
          <p:nvPr/>
        </p:nvSpPr>
        <p:spPr>
          <a:xfrm>
            <a:off x="475500" y="1511300"/>
            <a:ext cx="81930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Instanciar un objeto </a:t>
            </a:r>
            <a:r>
              <a:rPr b="1" lang="es" sz="1350">
                <a:highlight>
                  <a:schemeClr val="accent5"/>
                </a:highlight>
                <a:latin typeface="DM Sans"/>
                <a:ea typeface="DM Sans"/>
                <a:cs typeface="DM Sans"/>
                <a:sym typeface="DM Sans"/>
              </a:rPr>
              <a:t>Date </a:t>
            </a:r>
            <a:r>
              <a:rPr lang="es" sz="1350">
                <a:latin typeface="DM Sans"/>
                <a:ea typeface="DM Sans"/>
                <a:cs typeface="DM Sans"/>
                <a:sym typeface="DM Sans"/>
              </a:rPr>
              <a:t>nos genera la fecha y tiempo actual:</a:t>
            </a:r>
            <a:endParaRPr sz="1350">
              <a:latin typeface="DM Sans"/>
              <a:ea typeface="DM Sans"/>
              <a:cs typeface="DM Sans"/>
              <a:sym typeface="DM Sans"/>
            </a:endParaRPr>
          </a:p>
        </p:txBody>
      </p:sp>
      <p:graphicFrame>
        <p:nvGraphicFramePr>
          <p:cNvPr id="249" name="Google Shape;249;p37"/>
          <p:cNvGraphicFramePr/>
          <p:nvPr/>
        </p:nvGraphicFramePr>
        <p:xfrm>
          <a:off x="475488" y="2276450"/>
          <a:ext cx="3000000" cy="3000000"/>
        </p:xfrm>
        <a:graphic>
          <a:graphicData uri="http://schemas.openxmlformats.org/drawingml/2006/table">
            <a:tbl>
              <a:tblPr>
                <a:noFill/>
                <a:tableStyleId>{545BC51D-E939-4309-AE16-6C6539E3C727}</a:tableStyleId>
              </a:tblPr>
              <a:tblGrid>
                <a:gridCol w="8193000"/>
              </a:tblGrid>
              <a:tr h="739650">
                <a:tc>
                  <a:txBody>
                    <a:bodyPr/>
                    <a:lstStyle/>
                    <a:p>
                      <a:pPr indent="0" lvl="0" marL="0" rtl="0" algn="l">
                        <a:lnSpc>
                          <a:spcPct val="135714"/>
                        </a:lnSpc>
                        <a:spcBef>
                          <a:spcPts val="0"/>
                        </a:spcBef>
                        <a:spcAft>
                          <a:spcPts val="0"/>
                        </a:spcAft>
                        <a:buClr>
                          <a:srgbClr val="000000"/>
                        </a:buClr>
                        <a:buSzPts val="1100"/>
                        <a:buFont typeface="Arial"/>
                        <a:buNone/>
                      </a:pPr>
                      <a:r>
                        <a:rPr lang="es" sz="1550">
                          <a:solidFill>
                            <a:srgbClr val="9CDCFE"/>
                          </a:solidFill>
                          <a:latin typeface="Courier New"/>
                          <a:ea typeface="Courier New"/>
                          <a:cs typeface="Courier New"/>
                          <a:sym typeface="Courier New"/>
                        </a:rPr>
                        <a:t>console</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log</a:t>
                      </a:r>
                      <a:r>
                        <a:rPr lang="es" sz="1550">
                          <a:solidFill>
                            <a:srgbClr val="D4D4D4"/>
                          </a:solidFill>
                          <a:latin typeface="Courier New"/>
                          <a:ea typeface="Courier New"/>
                          <a:cs typeface="Courier New"/>
                          <a:sym typeface="Courier New"/>
                        </a:rPr>
                        <a:t>( </a:t>
                      </a:r>
                      <a:r>
                        <a:rPr lang="es" sz="1550">
                          <a:solidFill>
                            <a:srgbClr val="569CD6"/>
                          </a:solidFill>
                          <a:latin typeface="Courier New"/>
                          <a:ea typeface="Courier New"/>
                          <a:cs typeface="Courier New"/>
                          <a:sym typeface="Courier New"/>
                        </a:rPr>
                        <a:t>new</a:t>
                      </a:r>
                      <a:r>
                        <a:rPr lang="es" sz="1550">
                          <a:solidFill>
                            <a:srgbClr val="D4D4D4"/>
                          </a:solidFill>
                          <a:latin typeface="Courier New"/>
                          <a:ea typeface="Courier New"/>
                          <a:cs typeface="Courier New"/>
                          <a:sym typeface="Courier New"/>
                        </a:rPr>
                        <a:t> </a:t>
                      </a:r>
                      <a:r>
                        <a:rPr lang="es" sz="1550">
                          <a:solidFill>
                            <a:srgbClr val="4EC9B0"/>
                          </a:solidFill>
                          <a:latin typeface="Courier New"/>
                          <a:ea typeface="Courier New"/>
                          <a:cs typeface="Courier New"/>
                          <a:sym typeface="Courier New"/>
                        </a:rPr>
                        <a:t>Date</a:t>
                      </a:r>
                      <a:r>
                        <a:rPr lang="es" sz="1550">
                          <a:solidFill>
                            <a:srgbClr val="D4D4D4"/>
                          </a:solidFill>
                          <a:latin typeface="Courier New"/>
                          <a:ea typeface="Courier New"/>
                          <a:cs typeface="Courier New"/>
                          <a:sym typeface="Courier New"/>
                        </a:rPr>
                        <a:t>() )</a:t>
                      </a:r>
                      <a:endParaRPr sz="15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Clr>
                          <a:srgbClr val="000000"/>
                        </a:buClr>
                        <a:buSzPts val="1100"/>
                        <a:buFont typeface="Arial"/>
                        <a:buNone/>
                      </a:pPr>
                      <a:r>
                        <a:rPr lang="es" sz="1550">
                          <a:solidFill>
                            <a:srgbClr val="6A9955"/>
                          </a:solidFill>
                          <a:latin typeface="Courier New"/>
                          <a:ea typeface="Courier New"/>
                          <a:cs typeface="Courier New"/>
                          <a:sym typeface="Courier New"/>
                        </a:rPr>
                        <a:t>// Fri Dec 17 2021 11:35:08 GMT-0300 (hora estándar de Argentina)</a:t>
                      </a:r>
                      <a:endParaRPr sz="1900"/>
                    </a:p>
                  </a:txBody>
                  <a:tcPr marT="91425" marB="91425" marR="91425" marL="91425">
                    <a:solidFill>
                      <a:srgbClr val="000000"/>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8"/>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Constructor</a:t>
            </a:r>
            <a:endParaRPr b="1" sz="4000">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9"/>
          <p:cNvSpPr txBox="1"/>
          <p:nvPr/>
        </p:nvSpPr>
        <p:spPr>
          <a:xfrm>
            <a:off x="475500"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Constructor</a:t>
            </a:r>
            <a:endParaRPr b="1" sz="3300">
              <a:solidFill>
                <a:schemeClr val="dk1"/>
              </a:solidFill>
              <a:latin typeface="DM Sans"/>
              <a:ea typeface="DM Sans"/>
              <a:cs typeface="DM Sans"/>
              <a:sym typeface="DM Sans"/>
            </a:endParaRPr>
          </a:p>
        </p:txBody>
      </p:sp>
      <p:sp>
        <p:nvSpPr>
          <p:cNvPr id="260" name="Google Shape;260;p39"/>
          <p:cNvSpPr txBox="1"/>
          <p:nvPr/>
        </p:nvSpPr>
        <p:spPr>
          <a:xfrm>
            <a:off x="475500" y="1229663"/>
            <a:ext cx="8193000" cy="808200"/>
          </a:xfrm>
          <a:prstGeom prst="rect">
            <a:avLst/>
          </a:prstGeom>
          <a:noFill/>
          <a:ln>
            <a:noFill/>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El </a:t>
            </a:r>
            <a:r>
              <a:rPr b="1" lang="es" sz="1350">
                <a:latin typeface="DM Sans"/>
                <a:ea typeface="DM Sans"/>
                <a:cs typeface="DM Sans"/>
                <a:sym typeface="DM Sans"/>
              </a:rPr>
              <a:t>constructor </a:t>
            </a:r>
            <a:r>
              <a:rPr lang="es" sz="1350">
                <a:latin typeface="DM Sans"/>
                <a:ea typeface="DM Sans"/>
                <a:cs typeface="DM Sans"/>
                <a:sym typeface="DM Sans"/>
              </a:rPr>
              <a:t>de la clase Date nos permite </a:t>
            </a:r>
            <a:r>
              <a:rPr lang="es" sz="1350">
                <a:highlight>
                  <a:schemeClr val="accent4"/>
                </a:highlight>
                <a:latin typeface="DM Sans"/>
                <a:ea typeface="DM Sans"/>
                <a:cs typeface="DM Sans"/>
                <a:sym typeface="DM Sans"/>
              </a:rPr>
              <a:t>crear objetos date con fechas diferentes</a:t>
            </a:r>
            <a:r>
              <a:rPr lang="es" sz="1350">
                <a:latin typeface="DM Sans"/>
                <a:ea typeface="DM Sans"/>
                <a:cs typeface="DM Sans"/>
                <a:sym typeface="DM Sans"/>
              </a:rPr>
              <a:t>. Puede recibir parámetros en el orden año, mes, día, hora, minutos, segundos, milisegundos (todos tipo number).</a:t>
            </a:r>
            <a:endParaRPr sz="1350">
              <a:latin typeface="DM Sans"/>
              <a:ea typeface="DM Sans"/>
              <a:cs typeface="DM Sans"/>
              <a:sym typeface="DM Sans"/>
            </a:endParaRPr>
          </a:p>
        </p:txBody>
      </p:sp>
      <p:pic>
        <p:nvPicPr>
          <p:cNvPr id="261" name="Google Shape;261;p39"/>
          <p:cNvPicPr preferRelativeResize="0"/>
          <p:nvPr/>
        </p:nvPicPr>
        <p:blipFill>
          <a:blip r:embed="rId3">
            <a:alphaModFix/>
          </a:blip>
          <a:stretch>
            <a:fillRect/>
          </a:stretch>
        </p:blipFill>
        <p:spPr>
          <a:xfrm>
            <a:off x="2700775" y="2157550"/>
            <a:ext cx="3742442" cy="2434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0"/>
          <p:cNvSpPr txBox="1"/>
          <p:nvPr/>
        </p:nvSpPr>
        <p:spPr>
          <a:xfrm>
            <a:off x="475500" y="468275"/>
            <a:ext cx="8193000" cy="808200"/>
          </a:xfrm>
          <a:prstGeom prst="rect">
            <a:avLst/>
          </a:prstGeom>
          <a:noFill/>
          <a:ln>
            <a:noFill/>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La </a:t>
            </a:r>
            <a:r>
              <a:rPr b="1" lang="es" sz="1350">
                <a:latin typeface="DM Sans"/>
                <a:ea typeface="DM Sans"/>
                <a:cs typeface="DM Sans"/>
                <a:sym typeface="DM Sans"/>
              </a:rPr>
              <a:t>convención </a:t>
            </a:r>
            <a:r>
              <a:rPr lang="es" sz="1350">
                <a:latin typeface="DM Sans"/>
                <a:ea typeface="DM Sans"/>
                <a:cs typeface="DM Sans"/>
                <a:sym typeface="DM Sans"/>
              </a:rPr>
              <a:t>con la que trabaja Javascript para construir fechas cuenta los </a:t>
            </a:r>
            <a:r>
              <a:rPr lang="es" sz="1350">
                <a:highlight>
                  <a:schemeClr val="accent4"/>
                </a:highlight>
                <a:latin typeface="DM Sans"/>
                <a:ea typeface="DM Sans"/>
                <a:cs typeface="DM Sans"/>
                <a:sym typeface="DM Sans"/>
              </a:rPr>
              <a:t>meses a partir del 0</a:t>
            </a:r>
            <a:r>
              <a:rPr lang="es" sz="1350">
                <a:latin typeface="DM Sans"/>
                <a:ea typeface="DM Sans"/>
                <a:cs typeface="DM Sans"/>
                <a:sym typeface="DM Sans"/>
              </a:rPr>
              <a:t> (0 = enero, 11 = diciembre) y los </a:t>
            </a:r>
            <a:r>
              <a:rPr lang="es" sz="1350">
                <a:highlight>
                  <a:schemeClr val="accent4"/>
                </a:highlight>
                <a:latin typeface="DM Sans"/>
                <a:ea typeface="DM Sans"/>
                <a:cs typeface="DM Sans"/>
                <a:sym typeface="DM Sans"/>
              </a:rPr>
              <a:t>días a partir del 1</a:t>
            </a:r>
            <a:r>
              <a:rPr lang="es" sz="1350">
                <a:latin typeface="DM Sans"/>
                <a:ea typeface="DM Sans"/>
                <a:cs typeface="DM Sans"/>
                <a:sym typeface="DM Sans"/>
              </a:rPr>
              <a:t>:</a:t>
            </a:r>
            <a:endParaRPr sz="1350">
              <a:latin typeface="DM Sans"/>
              <a:ea typeface="DM Sans"/>
              <a:cs typeface="DM Sans"/>
              <a:sym typeface="DM Sans"/>
            </a:endParaRPr>
          </a:p>
        </p:txBody>
      </p:sp>
      <p:sp>
        <p:nvSpPr>
          <p:cNvPr id="267" name="Google Shape;267;p40"/>
          <p:cNvSpPr txBox="1"/>
          <p:nvPr/>
        </p:nvSpPr>
        <p:spPr>
          <a:xfrm>
            <a:off x="475500" y="2893000"/>
            <a:ext cx="8193000" cy="808200"/>
          </a:xfrm>
          <a:prstGeom prst="rect">
            <a:avLst/>
          </a:prstGeom>
          <a:noFill/>
          <a:ln>
            <a:noFill/>
          </a:ln>
        </p:spPr>
        <p:txBody>
          <a:bodyPr anchorCtr="0" anchor="t" bIns="91425" lIns="91425" spcFirstLastPara="1" rIns="91425" wrap="square" tIns="91425">
            <a:spAutoFit/>
          </a:bodyPr>
          <a:lstStyle/>
          <a:p>
            <a:pPr indent="0" lvl="0" marL="0" marR="2254701" rtl="0" algn="l">
              <a:spcBef>
                <a:spcPts val="0"/>
              </a:spcBef>
              <a:spcAft>
                <a:spcPts val="0"/>
              </a:spcAft>
              <a:buNone/>
            </a:pPr>
            <a:r>
              <a:rPr lang="es" sz="1350">
                <a:latin typeface="DM Sans"/>
                <a:ea typeface="DM Sans"/>
                <a:cs typeface="DM Sans"/>
                <a:sym typeface="DM Sans"/>
              </a:rPr>
              <a:t>El </a:t>
            </a:r>
            <a:r>
              <a:rPr b="1" lang="es" sz="1350">
                <a:latin typeface="DM Sans"/>
                <a:ea typeface="DM Sans"/>
                <a:cs typeface="DM Sans"/>
                <a:sym typeface="DM Sans"/>
              </a:rPr>
              <a:t>constructor </a:t>
            </a:r>
            <a:r>
              <a:rPr lang="es" sz="1350">
                <a:latin typeface="DM Sans"/>
                <a:ea typeface="DM Sans"/>
                <a:cs typeface="DM Sans"/>
                <a:sym typeface="DM Sans"/>
              </a:rPr>
              <a:t>de la clase Date nos permite </a:t>
            </a:r>
            <a:r>
              <a:rPr lang="es" sz="1350">
                <a:highlight>
                  <a:schemeClr val="accent4"/>
                </a:highlight>
                <a:latin typeface="DM Sans"/>
                <a:ea typeface="DM Sans"/>
                <a:cs typeface="DM Sans"/>
                <a:sym typeface="DM Sans"/>
              </a:rPr>
              <a:t>crear objetos date con fechas diferentes</a:t>
            </a:r>
            <a:r>
              <a:rPr lang="es" sz="1350">
                <a:latin typeface="DM Sans"/>
                <a:ea typeface="DM Sans"/>
                <a:cs typeface="DM Sans"/>
                <a:sym typeface="DM Sans"/>
              </a:rPr>
              <a:t>. Puede recibir parámetros en el orden año, mes, día, hora, minutos, segundos, milisegundos (todos tipo number).</a:t>
            </a:r>
            <a:endParaRPr sz="1350">
              <a:latin typeface="DM Sans"/>
              <a:ea typeface="DM Sans"/>
              <a:cs typeface="DM Sans"/>
              <a:sym typeface="DM Sans"/>
            </a:endParaRPr>
          </a:p>
        </p:txBody>
      </p:sp>
      <p:graphicFrame>
        <p:nvGraphicFramePr>
          <p:cNvPr id="268" name="Google Shape;268;p40"/>
          <p:cNvGraphicFramePr/>
          <p:nvPr/>
        </p:nvGraphicFramePr>
        <p:xfrm>
          <a:off x="475488" y="1226975"/>
          <a:ext cx="3000000" cy="3000000"/>
        </p:xfrm>
        <a:graphic>
          <a:graphicData uri="http://schemas.openxmlformats.org/drawingml/2006/table">
            <a:tbl>
              <a:tblPr>
                <a:noFill/>
                <a:tableStyleId>{545BC51D-E939-4309-AE16-6C6539E3C727}</a:tableStyleId>
              </a:tblPr>
              <a:tblGrid>
                <a:gridCol w="8193000"/>
              </a:tblGrid>
              <a:tr h="1666025">
                <a:tc>
                  <a:txBody>
                    <a:bodyPr/>
                    <a:lstStyle/>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r>
                        <a:rPr lang="es" sz="1250">
                          <a:solidFill>
                            <a:srgbClr val="B5CEA8"/>
                          </a:solidFill>
                          <a:latin typeface="Courier New"/>
                          <a:ea typeface="Courier New"/>
                          <a:cs typeface="Courier New"/>
                          <a:sym typeface="Courier New"/>
                        </a:rPr>
                        <a:t>2020</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1</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15</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6A9955"/>
                          </a:solidFill>
                          <a:latin typeface="Courier New"/>
                          <a:ea typeface="Courier New"/>
                          <a:cs typeface="Courier New"/>
                          <a:sym typeface="Courier New"/>
                        </a:rPr>
                        <a:t>// Sat Feb 15 2020 00:00:00 GMT-0300 (hora estándar de Argentina)</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casiNavidad</a:t>
                      </a:r>
                      <a:r>
                        <a:rPr lang="es" sz="1250">
                          <a:solidFill>
                            <a:srgbClr val="D4D4D4"/>
                          </a:solidFill>
                          <a:latin typeface="Courier New"/>
                          <a:ea typeface="Courier New"/>
                          <a:cs typeface="Courier New"/>
                          <a:sym typeface="Courier New"/>
                        </a:rPr>
                        <a:t> = </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r>
                        <a:rPr lang="es" sz="1250">
                          <a:solidFill>
                            <a:srgbClr val="B5CEA8"/>
                          </a:solidFill>
                          <a:latin typeface="Courier New"/>
                          <a:ea typeface="Courier New"/>
                          <a:cs typeface="Courier New"/>
                          <a:sym typeface="Courier New"/>
                        </a:rPr>
                        <a:t>2021</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11</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25</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23</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59</a:t>
                      </a:r>
                      <a:r>
                        <a:rPr lang="es" sz="1250">
                          <a:solidFill>
                            <a:srgbClr val="D4D4D4"/>
                          </a:solidFill>
                          <a:latin typeface="Courier New"/>
                          <a:ea typeface="Courier New"/>
                          <a:cs typeface="Courier New"/>
                          <a:sym typeface="Courier New"/>
                        </a:rPr>
                        <a:t>, </a:t>
                      </a:r>
                      <a:r>
                        <a:rPr lang="es" sz="1250">
                          <a:solidFill>
                            <a:srgbClr val="B5CEA8"/>
                          </a:solidFill>
                          <a:latin typeface="Courier New"/>
                          <a:ea typeface="Courier New"/>
                          <a:cs typeface="Courier New"/>
                          <a:sym typeface="Courier New"/>
                        </a:rPr>
                        <a:t>59</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casiNavidad</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6A9955"/>
                          </a:solidFill>
                          <a:latin typeface="Courier New"/>
                          <a:ea typeface="Courier New"/>
                          <a:cs typeface="Courier New"/>
                          <a:sym typeface="Courier New"/>
                        </a:rPr>
                        <a:t>// Sat Dec 25 2021 23:59:59 GMT-0300 (hora estándar de Argentina)</a:t>
                      </a:r>
                      <a:endParaRPr sz="1550">
                        <a:solidFill>
                          <a:srgbClr val="9CDCFE"/>
                        </a:solidFill>
                        <a:latin typeface="Courier New"/>
                        <a:ea typeface="Courier New"/>
                        <a:cs typeface="Courier New"/>
                        <a:sym typeface="Courier New"/>
                      </a:endParaRPr>
                    </a:p>
                  </a:txBody>
                  <a:tcPr marT="91425" marB="91425" marR="91425" marL="91425">
                    <a:solidFill>
                      <a:srgbClr val="000000"/>
                    </a:solidFill>
                  </a:tcPr>
                </a:tc>
              </a:tr>
            </a:tbl>
          </a:graphicData>
        </a:graphic>
      </p:graphicFrame>
      <p:graphicFrame>
        <p:nvGraphicFramePr>
          <p:cNvPr id="269" name="Google Shape;269;p40"/>
          <p:cNvGraphicFramePr/>
          <p:nvPr/>
        </p:nvGraphicFramePr>
        <p:xfrm>
          <a:off x="475488" y="3701188"/>
          <a:ext cx="3000000" cy="3000000"/>
        </p:xfrm>
        <a:graphic>
          <a:graphicData uri="http://schemas.openxmlformats.org/drawingml/2006/table">
            <a:tbl>
              <a:tblPr>
                <a:noFill/>
                <a:tableStyleId>{545BC51D-E939-4309-AE16-6C6539E3C727}</a:tableStyleId>
              </a:tblPr>
              <a:tblGrid>
                <a:gridCol w="8193000"/>
              </a:tblGrid>
              <a:tr h="890400">
                <a:tc>
                  <a:txBody>
                    <a:bodyPr/>
                    <a:lstStyle/>
                    <a:p>
                      <a:pPr indent="0" lvl="0" marL="0" rtl="0" algn="l">
                        <a:lnSpc>
                          <a:spcPct val="135714"/>
                        </a:lnSpc>
                        <a:spcBef>
                          <a:spcPts val="0"/>
                        </a:spcBef>
                        <a:spcAft>
                          <a:spcPts val="0"/>
                        </a:spcAft>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casiNavidad</a:t>
                      </a:r>
                      <a:r>
                        <a:rPr lang="es" sz="1250">
                          <a:solidFill>
                            <a:srgbClr val="D4D4D4"/>
                          </a:solidFill>
                          <a:latin typeface="Courier New"/>
                          <a:ea typeface="Courier New"/>
                          <a:cs typeface="Courier New"/>
                          <a:sym typeface="Courier New"/>
                        </a:rPr>
                        <a:t> = </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r>
                        <a:rPr lang="es" sz="1250">
                          <a:solidFill>
                            <a:srgbClr val="CE9178"/>
                          </a:solidFill>
                          <a:latin typeface="Courier New"/>
                          <a:ea typeface="Courier New"/>
                          <a:cs typeface="Courier New"/>
                          <a:sym typeface="Courier New"/>
                        </a:rPr>
                        <a:t>"December 25, 2021 23:59:59"</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a:t>
                      </a:r>
                      <a:r>
                        <a:rPr lang="es" sz="1250">
                          <a:solidFill>
                            <a:srgbClr val="4FC1FF"/>
                          </a:solidFill>
                          <a:latin typeface="Courier New"/>
                          <a:ea typeface="Courier New"/>
                          <a:cs typeface="Courier New"/>
                          <a:sym typeface="Courier New"/>
                        </a:rPr>
                        <a:t>casiNavidad</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6A9955"/>
                          </a:solidFill>
                          <a:latin typeface="Courier New"/>
                          <a:ea typeface="Courier New"/>
                          <a:cs typeface="Courier New"/>
                          <a:sym typeface="Courier New"/>
                        </a:rPr>
                        <a:t>// Sat Dec 25 2021 23:59:59 GMT-0300 (hora estándar de Argentina)</a:t>
                      </a:r>
                      <a:endParaRPr sz="1450">
                        <a:solidFill>
                          <a:srgbClr val="9CDCFE"/>
                        </a:solidFill>
                        <a:latin typeface="Courier New"/>
                        <a:ea typeface="Courier New"/>
                        <a:cs typeface="Courier New"/>
                        <a:sym typeface="Courier New"/>
                      </a:endParaRPr>
                    </a:p>
                  </a:txBody>
                  <a:tcPr marT="91425" marB="91425" marR="91425" marL="91425">
                    <a:solidFill>
                      <a:srgbClr val="000000"/>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1"/>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Obtener un valor singular de la fecha</a:t>
            </a:r>
            <a:endParaRPr b="1" sz="4000">
              <a:solidFill>
                <a:schemeClr val="dk1"/>
              </a:solidFill>
              <a:latin typeface="DM Sans"/>
              <a:ea typeface="DM Sans"/>
              <a:cs typeface="DM Sans"/>
              <a:sym typeface="DM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2"/>
          <p:cNvSpPr txBox="1"/>
          <p:nvPr/>
        </p:nvSpPr>
        <p:spPr>
          <a:xfrm>
            <a:off x="475500" y="461200"/>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Valor singular</a:t>
            </a:r>
            <a:endParaRPr b="1" sz="3300">
              <a:solidFill>
                <a:schemeClr val="dk1"/>
              </a:solidFill>
              <a:latin typeface="DM Sans"/>
              <a:ea typeface="DM Sans"/>
              <a:cs typeface="DM Sans"/>
              <a:sym typeface="DM Sans"/>
            </a:endParaRPr>
          </a:p>
        </p:txBody>
      </p:sp>
      <p:sp>
        <p:nvSpPr>
          <p:cNvPr id="280" name="Google Shape;280;p42"/>
          <p:cNvSpPr txBox="1"/>
          <p:nvPr/>
        </p:nvSpPr>
        <p:spPr>
          <a:xfrm>
            <a:off x="1634100" y="1423075"/>
            <a:ext cx="7509900" cy="600300"/>
          </a:xfrm>
          <a:prstGeom prst="rect">
            <a:avLst/>
          </a:prstGeom>
          <a:noFill/>
          <a:ln>
            <a:noFill/>
          </a:ln>
        </p:spPr>
        <p:txBody>
          <a:bodyPr anchorCtr="0" anchor="t" bIns="91425" lIns="91425" spcFirstLastPara="1" rIns="91425" wrap="square" tIns="91425">
            <a:spAutoFit/>
          </a:bodyPr>
          <a:lstStyle/>
          <a:p>
            <a:pPr indent="0" lvl="0" marL="0" marR="2164699" rtl="0" algn="ctr">
              <a:spcBef>
                <a:spcPts val="0"/>
              </a:spcBef>
              <a:spcAft>
                <a:spcPts val="0"/>
              </a:spcAft>
              <a:buNone/>
            </a:pPr>
            <a:r>
              <a:rPr lang="es" sz="1350">
                <a:latin typeface="DM Sans"/>
                <a:ea typeface="DM Sans"/>
                <a:cs typeface="DM Sans"/>
                <a:sym typeface="DM Sans"/>
              </a:rPr>
              <a:t>Instanciado un objeto Date, podemos aplicar distintos métodos que nos evuelven determinados valores de la misma. </a:t>
            </a:r>
            <a:endParaRPr sz="1350">
              <a:latin typeface="DM Sans"/>
              <a:ea typeface="DM Sans"/>
              <a:cs typeface="DM Sans"/>
              <a:sym typeface="DM Sans"/>
            </a:endParaRPr>
          </a:p>
        </p:txBody>
      </p:sp>
      <p:sp>
        <p:nvSpPr>
          <p:cNvPr id="281" name="Google Shape;281;p42"/>
          <p:cNvSpPr txBox="1"/>
          <p:nvPr/>
        </p:nvSpPr>
        <p:spPr>
          <a:xfrm>
            <a:off x="5490950" y="3148575"/>
            <a:ext cx="1892400" cy="1060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100"/>
              </a:spcAft>
              <a:buNone/>
            </a:pPr>
            <a:r>
              <a:rPr lang="es" sz="1350">
                <a:solidFill>
                  <a:srgbClr val="000000"/>
                </a:solidFill>
                <a:latin typeface="DM Sans"/>
                <a:ea typeface="DM Sans"/>
                <a:cs typeface="DM Sans"/>
                <a:sym typeface="DM Sans"/>
              </a:rPr>
              <a:t>nos retornará el number que representa el día creado (1 = lunes, 7 = domingo)</a:t>
            </a:r>
            <a:endParaRPr sz="1350">
              <a:latin typeface="DM Sans"/>
              <a:ea typeface="DM Sans"/>
              <a:cs typeface="DM Sans"/>
              <a:sym typeface="DM Sans"/>
            </a:endParaRPr>
          </a:p>
        </p:txBody>
      </p:sp>
      <p:sp>
        <p:nvSpPr>
          <p:cNvPr id="282" name="Google Shape;282;p42"/>
          <p:cNvSpPr txBox="1"/>
          <p:nvPr/>
        </p:nvSpPr>
        <p:spPr>
          <a:xfrm>
            <a:off x="1578950" y="2496100"/>
            <a:ext cx="1420200" cy="45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1100"/>
              </a:spcAft>
              <a:buNone/>
            </a:pPr>
            <a:r>
              <a:rPr lang="es" sz="1700">
                <a:solidFill>
                  <a:srgbClr val="000000"/>
                </a:solidFill>
                <a:latin typeface="Helvetica Neue Light"/>
                <a:ea typeface="Helvetica Neue Light"/>
                <a:cs typeface="Helvetica Neue Light"/>
                <a:sym typeface="Helvetica Neue Light"/>
              </a:rPr>
              <a:t>getMonth() </a:t>
            </a:r>
            <a:endParaRPr/>
          </a:p>
        </p:txBody>
      </p:sp>
      <p:sp>
        <p:nvSpPr>
          <p:cNvPr id="283" name="Google Shape;283;p42"/>
          <p:cNvSpPr txBox="1"/>
          <p:nvPr/>
        </p:nvSpPr>
        <p:spPr>
          <a:xfrm>
            <a:off x="3350925" y="3213850"/>
            <a:ext cx="2236500" cy="451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100"/>
              </a:spcAft>
              <a:buNone/>
            </a:pPr>
            <a:r>
              <a:rPr lang="es" sz="1350">
                <a:solidFill>
                  <a:srgbClr val="000000"/>
                </a:solidFill>
                <a:latin typeface="DM Sans"/>
                <a:ea typeface="DM Sans"/>
                <a:cs typeface="DM Sans"/>
                <a:sym typeface="DM Sans"/>
              </a:rPr>
              <a:t>nos devolverá el number que representa el año creado</a:t>
            </a:r>
            <a:endParaRPr sz="1350">
              <a:latin typeface="DM Sans"/>
              <a:ea typeface="DM Sans"/>
              <a:cs typeface="DM Sans"/>
              <a:sym typeface="DM Sans"/>
            </a:endParaRPr>
          </a:p>
        </p:txBody>
      </p:sp>
      <p:sp>
        <p:nvSpPr>
          <p:cNvPr id="284" name="Google Shape;284;p42"/>
          <p:cNvSpPr txBox="1"/>
          <p:nvPr/>
        </p:nvSpPr>
        <p:spPr>
          <a:xfrm>
            <a:off x="1019850" y="3213850"/>
            <a:ext cx="2068800" cy="134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100"/>
              </a:spcAft>
              <a:buNone/>
            </a:pPr>
            <a:r>
              <a:rPr lang="es" sz="1350">
                <a:solidFill>
                  <a:srgbClr val="000000"/>
                </a:solidFill>
                <a:latin typeface="DM Sans"/>
                <a:ea typeface="DM Sans"/>
                <a:cs typeface="DM Sans"/>
                <a:sym typeface="DM Sans"/>
              </a:rPr>
              <a:t>nos retornará el number que representa el mes (entre 0 y 11).</a:t>
            </a:r>
            <a:endParaRPr sz="1350">
              <a:latin typeface="DM Sans"/>
              <a:ea typeface="DM Sans"/>
              <a:cs typeface="DM Sans"/>
              <a:sym typeface="DM Sans"/>
            </a:endParaRPr>
          </a:p>
        </p:txBody>
      </p:sp>
      <p:sp>
        <p:nvSpPr>
          <p:cNvPr id="285" name="Google Shape;285;p42"/>
          <p:cNvSpPr txBox="1"/>
          <p:nvPr/>
        </p:nvSpPr>
        <p:spPr>
          <a:xfrm>
            <a:off x="3792225" y="2496100"/>
            <a:ext cx="1353900" cy="45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1100"/>
              </a:spcAft>
              <a:buNone/>
            </a:pPr>
            <a:r>
              <a:rPr lang="es" sz="1700">
                <a:solidFill>
                  <a:srgbClr val="000000"/>
                </a:solidFill>
                <a:latin typeface="Helvetica Neue Light"/>
                <a:ea typeface="Helvetica Neue Light"/>
                <a:cs typeface="Helvetica Neue Light"/>
                <a:sym typeface="Helvetica Neue Light"/>
              </a:rPr>
              <a:t>getFullYear()</a:t>
            </a:r>
            <a:endParaRPr/>
          </a:p>
        </p:txBody>
      </p:sp>
      <p:sp>
        <p:nvSpPr>
          <p:cNvPr id="286" name="Google Shape;286;p42"/>
          <p:cNvSpPr txBox="1"/>
          <p:nvPr/>
        </p:nvSpPr>
        <p:spPr>
          <a:xfrm>
            <a:off x="5760200" y="2496100"/>
            <a:ext cx="1353900" cy="45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s" sz="1700">
                <a:solidFill>
                  <a:srgbClr val="000000"/>
                </a:solidFill>
                <a:latin typeface="Helvetica Neue Light"/>
                <a:ea typeface="Helvetica Neue Light"/>
                <a:cs typeface="Helvetica Neue Light"/>
                <a:sym typeface="Helvetica Neue Light"/>
              </a:rPr>
              <a:t>getDay()</a:t>
            </a:r>
            <a:endParaRPr/>
          </a:p>
        </p:txBody>
      </p:sp>
      <p:cxnSp>
        <p:nvCxnSpPr>
          <p:cNvPr id="287" name="Google Shape;287;p42"/>
          <p:cNvCxnSpPr/>
          <p:nvPr/>
        </p:nvCxnSpPr>
        <p:spPr>
          <a:xfrm rot="10800000">
            <a:off x="4469175" y="2023365"/>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88" name="Google Shape;288;p42"/>
          <p:cNvCxnSpPr/>
          <p:nvPr/>
        </p:nvCxnSpPr>
        <p:spPr>
          <a:xfrm>
            <a:off x="2289050" y="2295125"/>
            <a:ext cx="4148100" cy="0"/>
          </a:xfrm>
          <a:prstGeom prst="straightConnector1">
            <a:avLst/>
          </a:prstGeom>
          <a:noFill/>
          <a:ln cap="flat" cmpd="sng" w="19050">
            <a:solidFill>
              <a:schemeClr val="accent5"/>
            </a:solidFill>
            <a:prstDash val="solid"/>
            <a:round/>
            <a:headEnd len="med" w="med" type="none"/>
            <a:tailEnd len="med" w="med" type="none"/>
          </a:ln>
        </p:spPr>
      </p:cxnSp>
      <p:cxnSp>
        <p:nvCxnSpPr>
          <p:cNvPr id="289" name="Google Shape;289;p42"/>
          <p:cNvCxnSpPr/>
          <p:nvPr/>
        </p:nvCxnSpPr>
        <p:spPr>
          <a:xfrm rot="10800000">
            <a:off x="2289050" y="2293365"/>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90" name="Google Shape;290;p42"/>
          <p:cNvCxnSpPr/>
          <p:nvPr/>
        </p:nvCxnSpPr>
        <p:spPr>
          <a:xfrm rot="10800000">
            <a:off x="4469175" y="2301215"/>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91" name="Google Shape;291;p42"/>
          <p:cNvCxnSpPr/>
          <p:nvPr/>
        </p:nvCxnSpPr>
        <p:spPr>
          <a:xfrm rot="10800000">
            <a:off x="6437150" y="2301215"/>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92" name="Google Shape;292;p42"/>
          <p:cNvCxnSpPr/>
          <p:nvPr/>
        </p:nvCxnSpPr>
        <p:spPr>
          <a:xfrm rot="10800000">
            <a:off x="2289050" y="2947540"/>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93" name="Google Shape;293;p42"/>
          <p:cNvCxnSpPr/>
          <p:nvPr/>
        </p:nvCxnSpPr>
        <p:spPr>
          <a:xfrm rot="10800000">
            <a:off x="4469175" y="2955390"/>
            <a:ext cx="0" cy="270000"/>
          </a:xfrm>
          <a:prstGeom prst="straightConnector1">
            <a:avLst/>
          </a:prstGeom>
          <a:noFill/>
          <a:ln cap="flat" cmpd="sng" w="28575">
            <a:solidFill>
              <a:schemeClr val="accent5"/>
            </a:solidFill>
            <a:prstDash val="solid"/>
            <a:round/>
            <a:headEnd len="med" w="med" type="none"/>
            <a:tailEnd len="med" w="med" type="none"/>
          </a:ln>
        </p:spPr>
      </p:cxnSp>
      <p:cxnSp>
        <p:nvCxnSpPr>
          <p:cNvPr id="294" name="Google Shape;294;p42"/>
          <p:cNvCxnSpPr/>
          <p:nvPr/>
        </p:nvCxnSpPr>
        <p:spPr>
          <a:xfrm rot="10800000">
            <a:off x="6437150" y="2955390"/>
            <a:ext cx="0" cy="270000"/>
          </a:xfrm>
          <a:prstGeom prst="straightConnector1">
            <a:avLst/>
          </a:prstGeom>
          <a:noFill/>
          <a:ln cap="flat" cmpd="sng" w="28575">
            <a:solidFill>
              <a:schemeClr val="accent5"/>
            </a:solidFill>
            <a:prstDash val="solid"/>
            <a:round/>
            <a:headEnd len="med" w="med" type="none"/>
            <a:tailEnd len="med" w="med" type="none"/>
          </a:ln>
        </p:spPr>
      </p:cxnSp>
      <p:sp>
        <p:nvSpPr>
          <p:cNvPr id="295" name="Google Shape;295;p42"/>
          <p:cNvSpPr/>
          <p:nvPr/>
        </p:nvSpPr>
        <p:spPr>
          <a:xfrm>
            <a:off x="1741850" y="2590150"/>
            <a:ext cx="1094400" cy="330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50">
              <a:latin typeface="DM Sans"/>
              <a:ea typeface="DM Sans"/>
              <a:cs typeface="DM Sans"/>
              <a:sym typeface="DM Sans"/>
            </a:endParaRPr>
          </a:p>
        </p:txBody>
      </p:sp>
      <p:sp>
        <p:nvSpPr>
          <p:cNvPr id="296" name="Google Shape;296;p42"/>
          <p:cNvSpPr/>
          <p:nvPr/>
        </p:nvSpPr>
        <p:spPr>
          <a:xfrm>
            <a:off x="3786350" y="2598000"/>
            <a:ext cx="1316400" cy="330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50">
              <a:latin typeface="DM Sans"/>
              <a:ea typeface="DM Sans"/>
              <a:cs typeface="DM Sans"/>
              <a:sym typeface="DM Sans"/>
            </a:endParaRPr>
          </a:p>
        </p:txBody>
      </p:sp>
      <p:sp>
        <p:nvSpPr>
          <p:cNvPr id="297" name="Google Shape;297;p42"/>
          <p:cNvSpPr/>
          <p:nvPr/>
        </p:nvSpPr>
        <p:spPr>
          <a:xfrm>
            <a:off x="5889950" y="2598013"/>
            <a:ext cx="1094400" cy="330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50">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3"/>
          <p:cNvSpPr/>
          <p:nvPr/>
        </p:nvSpPr>
        <p:spPr>
          <a:xfrm>
            <a:off x="2430525" y="768500"/>
            <a:ext cx="2730600" cy="200400"/>
          </a:xfrm>
          <a:prstGeom prst="rect">
            <a:avLst/>
          </a:prstGeom>
          <a:solidFill>
            <a:srgbClr val="EAFF6A"/>
          </a:solidFill>
          <a:ln cap="flat" cmpd="sng" w="9525">
            <a:solidFill>
              <a:srgbClr val="EAFF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3"/>
          <p:cNvSpPr txBox="1"/>
          <p:nvPr/>
        </p:nvSpPr>
        <p:spPr>
          <a:xfrm>
            <a:off x="475487"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Ejemplo: </a:t>
            </a:r>
            <a:r>
              <a:rPr b="1" lang="es" sz="3300">
                <a:solidFill>
                  <a:schemeClr val="dk1"/>
                </a:solidFill>
                <a:latin typeface="DM Sans"/>
                <a:ea typeface="DM Sans"/>
                <a:cs typeface="DM Sans"/>
                <a:sym typeface="DM Sans"/>
              </a:rPr>
              <a:t>Valor singular</a:t>
            </a:r>
            <a:endParaRPr b="1" sz="3300">
              <a:solidFill>
                <a:schemeClr val="dk1"/>
              </a:solidFill>
              <a:latin typeface="DM Sans"/>
              <a:ea typeface="DM Sans"/>
              <a:cs typeface="DM Sans"/>
              <a:sym typeface="DM Sans"/>
            </a:endParaRPr>
          </a:p>
        </p:txBody>
      </p:sp>
      <p:graphicFrame>
        <p:nvGraphicFramePr>
          <p:cNvPr id="304" name="Google Shape;304;p43"/>
          <p:cNvGraphicFramePr/>
          <p:nvPr/>
        </p:nvGraphicFramePr>
        <p:xfrm>
          <a:off x="475475" y="1661800"/>
          <a:ext cx="3000000" cy="3000000"/>
        </p:xfrm>
        <a:graphic>
          <a:graphicData uri="http://schemas.openxmlformats.org/drawingml/2006/table">
            <a:tbl>
              <a:tblPr>
                <a:noFill/>
                <a:tableStyleId>{545BC51D-E939-4309-AE16-6C6539E3C727}</a:tableStyleId>
              </a:tblPr>
              <a:tblGrid>
                <a:gridCol w="8193000"/>
              </a:tblGrid>
              <a:tr h="1666025">
                <a:tc>
                  <a:txBody>
                    <a:bodyPr/>
                    <a:lstStyle/>
                    <a:p>
                      <a:pPr indent="0" lvl="0" marL="0" rtl="0" algn="l">
                        <a:lnSpc>
                          <a:spcPct val="135714"/>
                        </a:lnSpc>
                        <a:spcBef>
                          <a:spcPts val="0"/>
                        </a:spcBef>
                        <a:spcAft>
                          <a:spcPts val="0"/>
                        </a:spcAft>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hoy</a:t>
                      </a:r>
                      <a:r>
                        <a:rPr lang="es" sz="1250">
                          <a:solidFill>
                            <a:srgbClr val="D4D4D4"/>
                          </a:solidFill>
                          <a:latin typeface="Courier New"/>
                          <a:ea typeface="Courier New"/>
                          <a:cs typeface="Courier New"/>
                          <a:sym typeface="Courier New"/>
                        </a:rPr>
                        <a:t> = </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r>
                        <a:rPr lang="es" sz="1250">
                          <a:solidFill>
                            <a:srgbClr val="CE9178"/>
                          </a:solidFill>
                          <a:latin typeface="Courier New"/>
                          <a:ea typeface="Courier New"/>
                          <a:cs typeface="Courier New"/>
                          <a:sym typeface="Courier New"/>
                        </a:rPr>
                        <a:t>"December 17, 2021"</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hoy</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toDateString</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Fri Dec 17 2021</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hoy</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toLocaleString</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17/12/2021 00:00:00</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hoy</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toLocaleDateString</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17/12/2021</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hoy</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toTimeString</a:t>
                      </a:r>
                      <a:r>
                        <a:rPr lang="es" sz="1250">
                          <a:solidFill>
                            <a:srgbClr val="D4D4D4"/>
                          </a:solidFill>
                          <a:latin typeface="Courier New"/>
                          <a:ea typeface="Courier New"/>
                          <a:cs typeface="Courier New"/>
                          <a:sym typeface="Courier New"/>
                        </a:rPr>
                        <a:t>() ) </a:t>
                      </a:r>
                      <a:r>
                        <a:rPr lang="es" sz="1250">
                          <a:solidFill>
                            <a:srgbClr val="6A9955"/>
                          </a:solidFill>
                          <a:latin typeface="Courier New"/>
                          <a:ea typeface="Courier New"/>
                          <a:cs typeface="Courier New"/>
                          <a:sym typeface="Courier New"/>
                        </a:rPr>
                        <a:t>// 00:00:00 GMT-0300 (hora estándar de Argentina)</a:t>
                      </a:r>
                      <a:endParaRPr sz="1650">
                        <a:solidFill>
                          <a:srgbClr val="569CD6"/>
                        </a:solidFill>
                        <a:latin typeface="Courier New"/>
                        <a:ea typeface="Courier New"/>
                        <a:cs typeface="Courier New"/>
                        <a:sym typeface="Courier New"/>
                      </a:endParaRPr>
                    </a:p>
                  </a:txBody>
                  <a:tcPr marT="91425" marB="91425" marR="91425" marL="91425">
                    <a:solidFill>
                      <a:srgbClr val="000000"/>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7"/>
          <p:cNvSpPr txBox="1"/>
          <p:nvPr/>
        </p:nvSpPr>
        <p:spPr>
          <a:xfrm>
            <a:off x="465275" y="468275"/>
            <a:ext cx="246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CLASE N°6</a:t>
            </a:r>
            <a:endParaRPr>
              <a:latin typeface="DM Sans"/>
              <a:ea typeface="DM Sans"/>
              <a:cs typeface="DM Sans"/>
              <a:sym typeface="DM Sans"/>
            </a:endParaRPr>
          </a:p>
        </p:txBody>
      </p:sp>
      <p:sp>
        <p:nvSpPr>
          <p:cNvPr id="59" name="Google Shape;59;p17"/>
          <p:cNvSpPr txBox="1"/>
          <p:nvPr/>
        </p:nvSpPr>
        <p:spPr>
          <a:xfrm>
            <a:off x="465275" y="82227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Glosario</a:t>
            </a:r>
            <a:endParaRPr b="1" sz="4000">
              <a:solidFill>
                <a:schemeClr val="dk1"/>
              </a:solidFill>
              <a:latin typeface="DM Sans"/>
              <a:ea typeface="DM Sans"/>
              <a:cs typeface="DM Sans"/>
              <a:sym typeface="DM Sans"/>
            </a:endParaRPr>
          </a:p>
        </p:txBody>
      </p:sp>
      <p:sp>
        <p:nvSpPr>
          <p:cNvPr id="60" name="Google Shape;60;p17"/>
          <p:cNvSpPr txBox="1"/>
          <p:nvPr/>
        </p:nvSpPr>
        <p:spPr>
          <a:xfrm>
            <a:off x="475500" y="1515425"/>
            <a:ext cx="3834600" cy="3506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Operar:</a:t>
            </a:r>
            <a:r>
              <a:rPr lang="es" sz="1050">
                <a:solidFill>
                  <a:schemeClr val="dk1"/>
                </a:solidFill>
                <a:latin typeface="DM Sans"/>
                <a:ea typeface="DM Sans"/>
                <a:cs typeface="DM Sans"/>
                <a:sym typeface="DM Sans"/>
              </a:rPr>
              <a:t> En programación, cuando hablamos de operar sobre las variables, nos referimos a utilizarlas en funciones, métodos, o a lo largo del código. Consiste en desarrollar los algoritmos a partir, y en función del valor de estas variables. </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Propiedad length:</a:t>
            </a:r>
            <a:r>
              <a:rPr lang="es" sz="1050">
                <a:solidFill>
                  <a:schemeClr val="dk1"/>
                </a:solidFill>
                <a:latin typeface="DM Sans"/>
                <a:ea typeface="DM Sans"/>
                <a:cs typeface="DM Sans"/>
                <a:sym typeface="DM Sans"/>
              </a:rPr>
              <a:t> Nos permite saber el largo de una cadena String, es decir, cuántos caracteres tiene.</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replace (): </a:t>
            </a:r>
            <a:r>
              <a:rPr lang="es" sz="1050">
                <a:solidFill>
                  <a:schemeClr val="dk1"/>
                </a:solidFill>
                <a:latin typeface="DM Sans"/>
                <a:ea typeface="DM Sans"/>
                <a:cs typeface="DM Sans"/>
                <a:sym typeface="DM Sans"/>
              </a:rPr>
              <a:t>Permite reemplazar un carácter o grupo de caracteres por otros.</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trim ():</a:t>
            </a:r>
            <a:r>
              <a:rPr lang="es" sz="1050">
                <a:solidFill>
                  <a:schemeClr val="dk1"/>
                </a:solidFill>
                <a:latin typeface="DM Sans"/>
                <a:ea typeface="DM Sans"/>
                <a:cs typeface="DM Sans"/>
                <a:sym typeface="DM Sans"/>
              </a:rPr>
              <a:t> Permite quitar los espacios ubicados al principio y al final de la cadena.</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Array: </a:t>
            </a:r>
            <a:r>
              <a:rPr lang="es" sz="1050">
                <a:solidFill>
                  <a:schemeClr val="dk1"/>
                </a:solidFill>
                <a:latin typeface="DM Sans"/>
                <a:ea typeface="DM Sans"/>
                <a:cs typeface="DM Sans"/>
                <a:sym typeface="DM Sans"/>
              </a:rPr>
              <a:t>Es una variable que almacena una lista de elementos. Puede ser una lista de números, una lista de números y palabras o hasta una lista de listas.</a:t>
            </a:r>
            <a:endParaRPr sz="1250">
              <a:latin typeface="DM Sans"/>
              <a:ea typeface="DM Sans"/>
              <a:cs typeface="DM Sans"/>
              <a:sym typeface="DM Sans"/>
            </a:endParaRPr>
          </a:p>
        </p:txBody>
      </p:sp>
      <p:sp>
        <p:nvSpPr>
          <p:cNvPr id="61" name="Google Shape;61;p17"/>
          <p:cNvSpPr txBox="1"/>
          <p:nvPr/>
        </p:nvSpPr>
        <p:spPr>
          <a:xfrm>
            <a:off x="4510700" y="1515425"/>
            <a:ext cx="3834600" cy="408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slice: </a:t>
            </a:r>
            <a:r>
              <a:rPr lang="es" sz="1050">
                <a:solidFill>
                  <a:schemeClr val="dk1"/>
                </a:solidFill>
                <a:latin typeface="DM Sans"/>
                <a:ea typeface="DM Sans"/>
                <a:cs typeface="DM Sans"/>
                <a:sym typeface="DM Sans"/>
              </a:rPr>
              <a:t>Devuelve una copia de una parte del array dentro de un nuevo array, empezando por inicio hasta fin (fin no incluido). El array original no se modificará.</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toString: </a:t>
            </a:r>
            <a:r>
              <a:rPr lang="es" sz="1050">
                <a:solidFill>
                  <a:schemeClr val="dk1"/>
                </a:solidFill>
                <a:latin typeface="DM Sans"/>
                <a:ea typeface="DM Sans"/>
                <a:cs typeface="DM Sans"/>
                <a:sym typeface="DM Sans"/>
              </a:rPr>
              <a:t>Convierte un Array a un String, compuesto por cada uno de los elementos del Array separados por comas.</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push: </a:t>
            </a:r>
            <a:r>
              <a:rPr lang="es" sz="1050">
                <a:solidFill>
                  <a:schemeClr val="dk1"/>
                </a:solidFill>
                <a:latin typeface="DM Sans"/>
                <a:ea typeface="DM Sans"/>
                <a:cs typeface="DM Sans"/>
                <a:sym typeface="DM Sans"/>
              </a:rPr>
              <a:t>Se utiliza para sumar un elemento a un Array ya existente.</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join: </a:t>
            </a:r>
            <a:r>
              <a:rPr lang="es" sz="1050">
                <a:solidFill>
                  <a:schemeClr val="dk1"/>
                </a:solidFill>
                <a:latin typeface="DM Sans"/>
                <a:ea typeface="DM Sans"/>
                <a:cs typeface="DM Sans"/>
                <a:sym typeface="DM Sans"/>
              </a:rPr>
              <a:t>Permite juntar todos los elementos de un Array en una cadena String.</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0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b="1" lang="es" sz="1050">
                <a:solidFill>
                  <a:schemeClr val="dk1"/>
                </a:solidFill>
                <a:highlight>
                  <a:srgbClr val="EAFF6A"/>
                </a:highlight>
                <a:latin typeface="DM Sans"/>
                <a:ea typeface="DM Sans"/>
                <a:cs typeface="DM Sans"/>
                <a:sym typeface="DM Sans"/>
              </a:rPr>
              <a:t>Método concat:</a:t>
            </a:r>
            <a:r>
              <a:rPr lang="es" sz="1050">
                <a:solidFill>
                  <a:schemeClr val="dk1"/>
                </a:solidFill>
                <a:latin typeface="DM Sans"/>
                <a:ea typeface="DM Sans"/>
                <a:cs typeface="DM Sans"/>
                <a:sym typeface="DM Sans"/>
              </a:rPr>
              <a:t> Combinar dos arrays en un único array resultante.</a:t>
            </a:r>
            <a:endParaRPr sz="1050">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rgbClr val="EAFF6A"/>
              </a:highlight>
              <a:latin typeface="DM Sans"/>
              <a:ea typeface="DM Sans"/>
              <a:cs typeface="DM Sans"/>
              <a:sym typeface="DM Sans"/>
            </a:endParaRPr>
          </a:p>
          <a:p>
            <a:pPr indent="0" lvl="0" marL="0" rtl="0" algn="l">
              <a:lnSpc>
                <a:spcPct val="115000"/>
              </a:lnSpc>
              <a:spcBef>
                <a:spcPts val="0"/>
              </a:spcBef>
              <a:spcAft>
                <a:spcPts val="0"/>
              </a:spcAft>
              <a:buClr>
                <a:schemeClr val="dk1"/>
              </a:buClr>
              <a:buSzPts val="2000"/>
              <a:buFont typeface="Arial"/>
              <a:buNone/>
            </a:pPr>
            <a:r>
              <a:t/>
            </a:r>
            <a:endParaRPr b="1" sz="1350">
              <a:solidFill>
                <a:schemeClr val="dk1"/>
              </a:solidFill>
              <a:highlight>
                <a:srgbClr val="EAFF6A"/>
              </a:highlight>
              <a:latin typeface="DM Sans"/>
              <a:ea typeface="DM Sans"/>
              <a:cs typeface="DM Sans"/>
              <a:sym typeface="DM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Presentación</a:t>
            </a:r>
            <a:endParaRPr b="1" sz="4000">
              <a:solidFill>
                <a:schemeClr val="dk1"/>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5"/>
          <p:cNvSpPr txBox="1"/>
          <p:nvPr/>
        </p:nvSpPr>
        <p:spPr>
          <a:xfrm>
            <a:off x="475500" y="468275"/>
            <a:ext cx="80409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Presentación del valor singular</a:t>
            </a:r>
            <a:endParaRPr b="1" sz="3300">
              <a:solidFill>
                <a:schemeClr val="dk1"/>
              </a:solidFill>
              <a:latin typeface="DM Sans"/>
              <a:ea typeface="DM Sans"/>
              <a:cs typeface="DM Sans"/>
              <a:sym typeface="DM Sans"/>
            </a:endParaRPr>
          </a:p>
        </p:txBody>
      </p:sp>
      <p:sp>
        <p:nvSpPr>
          <p:cNvPr id="315" name="Google Shape;315;p45"/>
          <p:cNvSpPr txBox="1"/>
          <p:nvPr/>
        </p:nvSpPr>
        <p:spPr>
          <a:xfrm>
            <a:off x="627588" y="1908175"/>
            <a:ext cx="3834600" cy="8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La clase también tiene </a:t>
            </a:r>
            <a:r>
              <a:rPr b="1" lang="es" sz="1350">
                <a:solidFill>
                  <a:schemeClr val="dk1"/>
                </a:solidFill>
                <a:latin typeface="DM Sans"/>
                <a:ea typeface="DM Sans"/>
                <a:cs typeface="DM Sans"/>
                <a:sym typeface="DM Sans"/>
              </a:rPr>
              <a:t>distintos métodos</a:t>
            </a:r>
            <a:r>
              <a:rPr lang="es" sz="1350">
                <a:solidFill>
                  <a:schemeClr val="dk1"/>
                </a:solidFill>
                <a:latin typeface="DM Sans"/>
                <a:ea typeface="DM Sans"/>
                <a:cs typeface="DM Sans"/>
                <a:sym typeface="DM Sans"/>
              </a:rPr>
              <a:t> que presentan la fecha </a:t>
            </a:r>
            <a:r>
              <a:rPr lang="es" sz="1350">
                <a:solidFill>
                  <a:schemeClr val="dk1"/>
                </a:solidFill>
                <a:highlight>
                  <a:schemeClr val="accent4"/>
                </a:highlight>
                <a:latin typeface="DM Sans"/>
                <a:ea typeface="DM Sans"/>
                <a:cs typeface="DM Sans"/>
                <a:sym typeface="DM Sans"/>
              </a:rPr>
              <a:t>con distintos formatos posibles de tipo string. </a:t>
            </a:r>
            <a:endParaRPr sz="1350">
              <a:solidFill>
                <a:schemeClr val="dk1"/>
              </a:solidFill>
              <a:highlight>
                <a:schemeClr val="accent4"/>
              </a:highlight>
              <a:latin typeface="DM Sans"/>
              <a:ea typeface="DM Sans"/>
              <a:cs typeface="DM Sans"/>
              <a:sym typeface="DM Sans"/>
            </a:endParaRPr>
          </a:p>
        </p:txBody>
      </p:sp>
      <p:sp>
        <p:nvSpPr>
          <p:cNvPr id="316" name="Google Shape;316;p45"/>
          <p:cNvSpPr txBox="1"/>
          <p:nvPr/>
        </p:nvSpPr>
        <p:spPr>
          <a:xfrm>
            <a:off x="4681813" y="1908175"/>
            <a:ext cx="3834600" cy="12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Según la utilidad que queramos presentar, podemos optar por alguna de las siguientes opciones, aunque hay más disponibles que pueden investigar en la documentación (</a:t>
            </a:r>
            <a:r>
              <a:rPr lang="es" sz="1350" u="sng">
                <a:solidFill>
                  <a:schemeClr val="hlink"/>
                </a:solidFill>
                <a:latin typeface="DM Sans"/>
                <a:ea typeface="DM Sans"/>
                <a:cs typeface="DM Sans"/>
                <a:sym typeface="DM Sans"/>
                <a:hlinkClick r:id="rId3"/>
              </a:rPr>
              <a:t>Date - JavaScript | MDN</a:t>
            </a:r>
            <a:r>
              <a:rPr lang="es" sz="1350">
                <a:solidFill>
                  <a:schemeClr val="dk1"/>
                </a:solidFill>
                <a:latin typeface="DM Sans"/>
                <a:ea typeface="DM Sans"/>
                <a:cs typeface="DM Sans"/>
                <a:sym typeface="DM Sans"/>
              </a:rPr>
              <a:t>)</a:t>
            </a:r>
            <a:endParaRPr sz="1350" u="sng">
              <a:solidFill>
                <a:schemeClr val="hlink"/>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6"/>
          <p:cNvSpPr txBox="1"/>
          <p:nvPr/>
        </p:nvSpPr>
        <p:spPr>
          <a:xfrm>
            <a:off x="475500" y="693125"/>
            <a:ext cx="8193000" cy="641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300">
                <a:solidFill>
                  <a:schemeClr val="dk1"/>
                </a:solidFill>
                <a:latin typeface="DM Sans"/>
                <a:ea typeface="DM Sans"/>
                <a:cs typeface="DM Sans"/>
                <a:sym typeface="DM Sans"/>
              </a:rPr>
              <a:t>Ejemplo de Presentación</a:t>
            </a:r>
            <a:endParaRPr b="1" sz="3300">
              <a:solidFill>
                <a:schemeClr val="dk1"/>
              </a:solidFill>
              <a:latin typeface="DM Sans"/>
              <a:ea typeface="DM Sans"/>
              <a:cs typeface="DM Sans"/>
              <a:sym typeface="DM Sans"/>
            </a:endParaRPr>
          </a:p>
        </p:txBody>
      </p:sp>
      <p:graphicFrame>
        <p:nvGraphicFramePr>
          <p:cNvPr id="322" name="Google Shape;322;p46"/>
          <p:cNvGraphicFramePr/>
          <p:nvPr/>
        </p:nvGraphicFramePr>
        <p:xfrm>
          <a:off x="475488" y="1721038"/>
          <a:ext cx="3000000" cy="3000000"/>
        </p:xfrm>
        <a:graphic>
          <a:graphicData uri="http://schemas.openxmlformats.org/drawingml/2006/table">
            <a:tbl>
              <a:tblPr>
                <a:noFill/>
                <a:tableStyleId>{545BC51D-E939-4309-AE16-6C6539E3C727}</a:tableStyleId>
              </a:tblPr>
              <a:tblGrid>
                <a:gridCol w="8193000"/>
              </a:tblGrid>
              <a:tr h="1701400">
                <a:tc>
                  <a:txBody>
                    <a:bodyPr/>
                    <a:lstStyle/>
                    <a:p>
                      <a:pPr indent="0" lvl="0" marL="0" rtl="0" algn="l">
                        <a:lnSpc>
                          <a:spcPct val="135714"/>
                        </a:lnSpc>
                        <a:spcBef>
                          <a:spcPts val="0"/>
                        </a:spcBef>
                        <a:spcAft>
                          <a:spcPts val="0"/>
                        </a:spcAft>
                        <a:buNone/>
                      </a:pPr>
                      <a:r>
                        <a:rPr lang="es" sz="1550">
                          <a:solidFill>
                            <a:srgbClr val="569CD6"/>
                          </a:solidFill>
                          <a:latin typeface="Courier New"/>
                          <a:ea typeface="Courier New"/>
                          <a:cs typeface="Courier New"/>
                          <a:sym typeface="Courier New"/>
                        </a:rPr>
                        <a:t>const</a:t>
                      </a:r>
                      <a:r>
                        <a:rPr lang="es" sz="1550">
                          <a:solidFill>
                            <a:srgbClr val="D4D4D4"/>
                          </a:solidFill>
                          <a:latin typeface="Courier New"/>
                          <a:ea typeface="Courier New"/>
                          <a:cs typeface="Courier New"/>
                          <a:sym typeface="Courier New"/>
                        </a:rPr>
                        <a:t> </a:t>
                      </a:r>
                      <a:r>
                        <a:rPr lang="es" sz="1550">
                          <a:solidFill>
                            <a:srgbClr val="4FC1FF"/>
                          </a:solidFill>
                          <a:latin typeface="Courier New"/>
                          <a:ea typeface="Courier New"/>
                          <a:cs typeface="Courier New"/>
                          <a:sym typeface="Courier New"/>
                        </a:rPr>
                        <a:t>hoy</a:t>
                      </a:r>
                      <a:r>
                        <a:rPr lang="es" sz="1550">
                          <a:solidFill>
                            <a:srgbClr val="D4D4D4"/>
                          </a:solidFill>
                          <a:latin typeface="Courier New"/>
                          <a:ea typeface="Courier New"/>
                          <a:cs typeface="Courier New"/>
                          <a:sym typeface="Courier New"/>
                        </a:rPr>
                        <a:t> = </a:t>
                      </a:r>
                      <a:r>
                        <a:rPr lang="es" sz="1550">
                          <a:solidFill>
                            <a:srgbClr val="569CD6"/>
                          </a:solidFill>
                          <a:latin typeface="Courier New"/>
                          <a:ea typeface="Courier New"/>
                          <a:cs typeface="Courier New"/>
                          <a:sym typeface="Courier New"/>
                        </a:rPr>
                        <a:t>new</a:t>
                      </a:r>
                      <a:r>
                        <a:rPr lang="es" sz="1550">
                          <a:solidFill>
                            <a:srgbClr val="D4D4D4"/>
                          </a:solidFill>
                          <a:latin typeface="Courier New"/>
                          <a:ea typeface="Courier New"/>
                          <a:cs typeface="Courier New"/>
                          <a:sym typeface="Courier New"/>
                        </a:rPr>
                        <a:t> </a:t>
                      </a:r>
                      <a:r>
                        <a:rPr lang="es" sz="1550">
                          <a:solidFill>
                            <a:srgbClr val="4EC9B0"/>
                          </a:solidFill>
                          <a:latin typeface="Courier New"/>
                          <a:ea typeface="Courier New"/>
                          <a:cs typeface="Courier New"/>
                          <a:sym typeface="Courier New"/>
                        </a:rPr>
                        <a:t>Date</a:t>
                      </a:r>
                      <a:r>
                        <a:rPr lang="es" sz="1550">
                          <a:solidFill>
                            <a:srgbClr val="D4D4D4"/>
                          </a:solidFill>
                          <a:latin typeface="Courier New"/>
                          <a:ea typeface="Courier New"/>
                          <a:cs typeface="Courier New"/>
                          <a:sym typeface="Courier New"/>
                        </a:rPr>
                        <a:t>(</a:t>
                      </a:r>
                      <a:r>
                        <a:rPr lang="es" sz="1550">
                          <a:solidFill>
                            <a:srgbClr val="CE9178"/>
                          </a:solidFill>
                          <a:latin typeface="Courier New"/>
                          <a:ea typeface="Courier New"/>
                          <a:cs typeface="Courier New"/>
                          <a:sym typeface="Courier New"/>
                        </a:rPr>
                        <a:t>"December 17, 2021"</a:t>
                      </a:r>
                      <a:r>
                        <a:rPr lang="es" sz="1550">
                          <a:solidFill>
                            <a:srgbClr val="D4D4D4"/>
                          </a:solidFill>
                          <a:latin typeface="Courier New"/>
                          <a:ea typeface="Courier New"/>
                          <a:cs typeface="Courier New"/>
                          <a:sym typeface="Courier New"/>
                        </a:rPr>
                        <a:t>)</a:t>
                      </a:r>
                      <a:endParaRPr sz="15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5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550">
                          <a:solidFill>
                            <a:srgbClr val="9CDCFE"/>
                          </a:solidFill>
                          <a:latin typeface="Courier New"/>
                          <a:ea typeface="Courier New"/>
                          <a:cs typeface="Courier New"/>
                          <a:sym typeface="Courier New"/>
                        </a:rPr>
                        <a:t>console</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log</a:t>
                      </a:r>
                      <a:r>
                        <a:rPr lang="es" sz="1550">
                          <a:solidFill>
                            <a:srgbClr val="D4D4D4"/>
                          </a:solidFill>
                          <a:latin typeface="Courier New"/>
                          <a:ea typeface="Courier New"/>
                          <a:cs typeface="Courier New"/>
                          <a:sym typeface="Courier New"/>
                        </a:rPr>
                        <a:t>(</a:t>
                      </a:r>
                      <a:r>
                        <a:rPr lang="es" sz="1550">
                          <a:solidFill>
                            <a:srgbClr val="4FC1FF"/>
                          </a:solidFill>
                          <a:latin typeface="Courier New"/>
                          <a:ea typeface="Courier New"/>
                          <a:cs typeface="Courier New"/>
                          <a:sym typeface="Courier New"/>
                        </a:rPr>
                        <a:t>hoy</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getFullYear</a:t>
                      </a:r>
                      <a:r>
                        <a:rPr lang="es" sz="1550">
                          <a:solidFill>
                            <a:srgbClr val="D4D4D4"/>
                          </a:solidFill>
                          <a:latin typeface="Courier New"/>
                          <a:ea typeface="Courier New"/>
                          <a:cs typeface="Courier New"/>
                          <a:sym typeface="Courier New"/>
                        </a:rPr>
                        <a:t>()) </a:t>
                      </a:r>
                      <a:r>
                        <a:rPr lang="es" sz="1550">
                          <a:solidFill>
                            <a:srgbClr val="6A9955"/>
                          </a:solidFill>
                          <a:latin typeface="Courier New"/>
                          <a:ea typeface="Courier New"/>
                          <a:cs typeface="Courier New"/>
                          <a:sym typeface="Courier New"/>
                        </a:rPr>
                        <a:t>// 2021</a:t>
                      </a:r>
                      <a:endParaRPr sz="15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550">
                          <a:solidFill>
                            <a:srgbClr val="9CDCFE"/>
                          </a:solidFill>
                          <a:latin typeface="Courier New"/>
                          <a:ea typeface="Courier New"/>
                          <a:cs typeface="Courier New"/>
                          <a:sym typeface="Courier New"/>
                        </a:rPr>
                        <a:t>console</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log</a:t>
                      </a:r>
                      <a:r>
                        <a:rPr lang="es" sz="1550">
                          <a:solidFill>
                            <a:srgbClr val="D4D4D4"/>
                          </a:solidFill>
                          <a:latin typeface="Courier New"/>
                          <a:ea typeface="Courier New"/>
                          <a:cs typeface="Courier New"/>
                          <a:sym typeface="Courier New"/>
                        </a:rPr>
                        <a:t>(</a:t>
                      </a:r>
                      <a:r>
                        <a:rPr lang="es" sz="1550">
                          <a:solidFill>
                            <a:srgbClr val="4FC1FF"/>
                          </a:solidFill>
                          <a:latin typeface="Courier New"/>
                          <a:ea typeface="Courier New"/>
                          <a:cs typeface="Courier New"/>
                          <a:sym typeface="Courier New"/>
                        </a:rPr>
                        <a:t>hoy</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getMonth</a:t>
                      </a:r>
                      <a:r>
                        <a:rPr lang="es" sz="1550">
                          <a:solidFill>
                            <a:srgbClr val="D4D4D4"/>
                          </a:solidFill>
                          <a:latin typeface="Courier New"/>
                          <a:ea typeface="Courier New"/>
                          <a:cs typeface="Courier New"/>
                          <a:sym typeface="Courier New"/>
                        </a:rPr>
                        <a:t>()) </a:t>
                      </a:r>
                      <a:r>
                        <a:rPr lang="es" sz="1550">
                          <a:solidFill>
                            <a:srgbClr val="6A9955"/>
                          </a:solidFill>
                          <a:latin typeface="Courier New"/>
                          <a:ea typeface="Courier New"/>
                          <a:cs typeface="Courier New"/>
                          <a:sym typeface="Courier New"/>
                        </a:rPr>
                        <a:t>// 11  (diciembre)</a:t>
                      </a:r>
                      <a:endParaRPr sz="15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550">
                          <a:solidFill>
                            <a:srgbClr val="9CDCFE"/>
                          </a:solidFill>
                          <a:latin typeface="Courier New"/>
                          <a:ea typeface="Courier New"/>
                          <a:cs typeface="Courier New"/>
                          <a:sym typeface="Courier New"/>
                        </a:rPr>
                        <a:t>console</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log</a:t>
                      </a:r>
                      <a:r>
                        <a:rPr lang="es" sz="1550">
                          <a:solidFill>
                            <a:srgbClr val="D4D4D4"/>
                          </a:solidFill>
                          <a:latin typeface="Courier New"/>
                          <a:ea typeface="Courier New"/>
                          <a:cs typeface="Courier New"/>
                          <a:sym typeface="Courier New"/>
                        </a:rPr>
                        <a:t>(</a:t>
                      </a:r>
                      <a:r>
                        <a:rPr lang="es" sz="1550">
                          <a:solidFill>
                            <a:srgbClr val="4FC1FF"/>
                          </a:solidFill>
                          <a:latin typeface="Courier New"/>
                          <a:ea typeface="Courier New"/>
                          <a:cs typeface="Courier New"/>
                          <a:sym typeface="Courier New"/>
                        </a:rPr>
                        <a:t>hoy</a:t>
                      </a:r>
                      <a:r>
                        <a:rPr lang="es" sz="1550">
                          <a:solidFill>
                            <a:srgbClr val="D4D4D4"/>
                          </a:solidFill>
                          <a:latin typeface="Courier New"/>
                          <a:ea typeface="Courier New"/>
                          <a:cs typeface="Courier New"/>
                          <a:sym typeface="Courier New"/>
                        </a:rPr>
                        <a:t>.</a:t>
                      </a:r>
                      <a:r>
                        <a:rPr lang="es" sz="1550">
                          <a:solidFill>
                            <a:srgbClr val="DCDCAA"/>
                          </a:solidFill>
                          <a:latin typeface="Courier New"/>
                          <a:ea typeface="Courier New"/>
                          <a:cs typeface="Courier New"/>
                          <a:sym typeface="Courier New"/>
                        </a:rPr>
                        <a:t>getDay</a:t>
                      </a:r>
                      <a:r>
                        <a:rPr lang="es" sz="1550">
                          <a:solidFill>
                            <a:srgbClr val="D4D4D4"/>
                          </a:solidFill>
                          <a:latin typeface="Courier New"/>
                          <a:ea typeface="Courier New"/>
                          <a:cs typeface="Courier New"/>
                          <a:sym typeface="Courier New"/>
                        </a:rPr>
                        <a:t>()) </a:t>
                      </a:r>
                      <a:r>
                        <a:rPr lang="es" sz="1550">
                          <a:solidFill>
                            <a:srgbClr val="6A9955"/>
                          </a:solidFill>
                          <a:latin typeface="Courier New"/>
                          <a:ea typeface="Courier New"/>
                          <a:cs typeface="Courier New"/>
                          <a:sym typeface="Courier New"/>
                        </a:rPr>
                        <a:t>// 5  (viernes)</a:t>
                      </a:r>
                      <a:endParaRPr sz="1850">
                        <a:solidFill>
                          <a:srgbClr val="569CD6"/>
                        </a:solidFill>
                        <a:latin typeface="Courier New"/>
                        <a:ea typeface="Courier New"/>
                        <a:cs typeface="Courier New"/>
                        <a:sym typeface="Courier New"/>
                      </a:endParaRPr>
                    </a:p>
                  </a:txBody>
                  <a:tcPr marT="91425" marB="91425" marR="91425" marL="91425">
                    <a:solidFill>
                      <a:srgbClr val="000000"/>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7"/>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Diferencias entre fechas</a:t>
            </a:r>
            <a:endParaRPr b="1" sz="4000">
              <a:solidFill>
                <a:schemeClr val="dk1"/>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8"/>
          <p:cNvSpPr txBox="1"/>
          <p:nvPr/>
        </p:nvSpPr>
        <p:spPr>
          <a:xfrm>
            <a:off x="475500" y="468275"/>
            <a:ext cx="80409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Algunos puntos importantes…</a:t>
            </a:r>
            <a:endParaRPr b="1" sz="3300">
              <a:solidFill>
                <a:schemeClr val="dk1"/>
              </a:solidFill>
              <a:latin typeface="DM Sans"/>
              <a:ea typeface="DM Sans"/>
              <a:cs typeface="DM Sans"/>
              <a:sym typeface="DM Sans"/>
            </a:endParaRPr>
          </a:p>
        </p:txBody>
      </p:sp>
      <p:sp>
        <p:nvSpPr>
          <p:cNvPr id="333" name="Google Shape;333;p48"/>
          <p:cNvSpPr txBox="1"/>
          <p:nvPr/>
        </p:nvSpPr>
        <p:spPr>
          <a:xfrm>
            <a:off x="627588" y="1908175"/>
            <a:ext cx="3834600" cy="16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Los resultados de las </a:t>
            </a:r>
            <a:r>
              <a:rPr b="1" lang="es" sz="1350">
                <a:solidFill>
                  <a:schemeClr val="dk1"/>
                </a:solidFill>
                <a:latin typeface="DM Sans"/>
                <a:ea typeface="DM Sans"/>
                <a:cs typeface="DM Sans"/>
                <a:sym typeface="DM Sans"/>
              </a:rPr>
              <a:t>diferencias entre fechas</a:t>
            </a:r>
            <a:r>
              <a:rPr lang="es" sz="1350">
                <a:solidFill>
                  <a:schemeClr val="dk1"/>
                </a:solidFill>
                <a:latin typeface="DM Sans"/>
                <a:ea typeface="DM Sans"/>
                <a:cs typeface="DM Sans"/>
                <a:sym typeface="DM Sans"/>
              </a:rPr>
              <a:t> se generan en </a:t>
            </a:r>
            <a:r>
              <a:rPr lang="es" sz="1350">
                <a:solidFill>
                  <a:schemeClr val="dk1"/>
                </a:solidFill>
                <a:highlight>
                  <a:schemeClr val="accent6"/>
                </a:highlight>
                <a:latin typeface="DM Sans"/>
                <a:ea typeface="DM Sans"/>
                <a:cs typeface="DM Sans"/>
                <a:sym typeface="DM Sans"/>
              </a:rPr>
              <a:t>milisegundos</a:t>
            </a:r>
            <a:r>
              <a:rPr lang="es" sz="1350">
                <a:solidFill>
                  <a:schemeClr val="dk1"/>
                </a:solidFill>
                <a:latin typeface="DM Sans"/>
                <a:ea typeface="DM Sans"/>
                <a:cs typeface="DM Sans"/>
                <a:sym typeface="DM Sans"/>
              </a:rPr>
              <a:t>. </a:t>
            </a:r>
            <a:endParaRPr sz="135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35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Si quisiera calcular la diferencia de días entre dos fechas habría que generar cálculos adicionales sobre esta diferencia en milisegundos. </a:t>
            </a:r>
            <a:endParaRPr sz="1350">
              <a:solidFill>
                <a:schemeClr val="dk1"/>
              </a:solidFill>
              <a:latin typeface="DM Sans"/>
              <a:ea typeface="DM Sans"/>
              <a:cs typeface="DM Sans"/>
              <a:sym typeface="DM Sans"/>
            </a:endParaRPr>
          </a:p>
        </p:txBody>
      </p:sp>
      <p:sp>
        <p:nvSpPr>
          <p:cNvPr id="334" name="Google Shape;334;p48"/>
          <p:cNvSpPr txBox="1"/>
          <p:nvPr/>
        </p:nvSpPr>
        <p:spPr>
          <a:xfrm>
            <a:off x="4681813" y="1908175"/>
            <a:ext cx="3834600" cy="8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sz="1350">
                <a:solidFill>
                  <a:schemeClr val="dk1"/>
                </a:solidFill>
                <a:latin typeface="DM Sans"/>
                <a:ea typeface="DM Sans"/>
                <a:cs typeface="DM Sans"/>
                <a:sym typeface="DM Sans"/>
              </a:rPr>
              <a:t>Por suerte, </a:t>
            </a:r>
            <a:r>
              <a:rPr lang="es" sz="1350">
                <a:solidFill>
                  <a:schemeClr val="dk1"/>
                </a:solidFill>
                <a:highlight>
                  <a:schemeClr val="accent6"/>
                </a:highlight>
                <a:latin typeface="DM Sans"/>
                <a:ea typeface="DM Sans"/>
                <a:cs typeface="DM Sans"/>
                <a:sym typeface="DM Sans"/>
              </a:rPr>
              <a:t>existen librerías que solucionan estos problemas</a:t>
            </a:r>
            <a:r>
              <a:rPr lang="es" sz="1350">
                <a:solidFill>
                  <a:schemeClr val="dk1"/>
                </a:solidFill>
                <a:latin typeface="DM Sans"/>
                <a:ea typeface="DM Sans"/>
                <a:cs typeface="DM Sans"/>
                <a:sym typeface="DM Sans"/>
              </a:rPr>
              <a:t> de forma eficiente y rápida, pero las trabajaremos en clases posteriores.</a:t>
            </a:r>
            <a:endParaRPr sz="1350">
              <a:solidFill>
                <a:schemeClr val="dk1"/>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9"/>
          <p:cNvSpPr txBox="1"/>
          <p:nvPr/>
        </p:nvSpPr>
        <p:spPr>
          <a:xfrm>
            <a:off x="475500"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Ejemplos de diferencias entre fechas</a:t>
            </a:r>
            <a:endParaRPr b="1" sz="3300">
              <a:solidFill>
                <a:schemeClr val="dk1"/>
              </a:solidFill>
              <a:latin typeface="DM Sans"/>
              <a:ea typeface="DM Sans"/>
              <a:cs typeface="DM Sans"/>
              <a:sym typeface="DM Sans"/>
            </a:endParaRPr>
          </a:p>
        </p:txBody>
      </p:sp>
      <p:graphicFrame>
        <p:nvGraphicFramePr>
          <p:cNvPr id="340" name="Google Shape;340;p49"/>
          <p:cNvGraphicFramePr/>
          <p:nvPr/>
        </p:nvGraphicFramePr>
        <p:xfrm>
          <a:off x="1435963" y="1899438"/>
          <a:ext cx="3000000" cy="3000000"/>
        </p:xfrm>
        <a:graphic>
          <a:graphicData uri="http://schemas.openxmlformats.org/drawingml/2006/table">
            <a:tbl>
              <a:tblPr>
                <a:noFill/>
                <a:tableStyleId>{545BC51D-E939-4309-AE16-6C6539E3C727}</a:tableStyleId>
              </a:tblPr>
              <a:tblGrid>
                <a:gridCol w="6272075"/>
              </a:tblGrid>
              <a:tr h="842475">
                <a:tc>
                  <a:txBody>
                    <a:bodyPr/>
                    <a:lstStyle/>
                    <a:p>
                      <a:pPr indent="0" lvl="0" marL="0" rtl="0" algn="l">
                        <a:lnSpc>
                          <a:spcPct val="135714"/>
                        </a:lnSpc>
                        <a:spcBef>
                          <a:spcPts val="0"/>
                        </a:spcBef>
                        <a:spcAft>
                          <a:spcPts val="0"/>
                        </a:spcAft>
                        <a:buNone/>
                      </a:pPr>
                      <a:r>
                        <a:rPr lang="es" sz="1350">
                          <a:solidFill>
                            <a:srgbClr val="569CD6"/>
                          </a:solidFill>
                          <a:latin typeface="Courier New"/>
                          <a:ea typeface="Courier New"/>
                          <a:cs typeface="Courier New"/>
                          <a:sym typeface="Courier New"/>
                        </a:rPr>
                        <a:t>const</a:t>
                      </a:r>
                      <a:r>
                        <a:rPr lang="es" sz="1350">
                          <a:solidFill>
                            <a:srgbClr val="D4D4D4"/>
                          </a:solidFill>
                          <a:latin typeface="Courier New"/>
                          <a:ea typeface="Courier New"/>
                          <a:cs typeface="Courier New"/>
                          <a:sym typeface="Courier New"/>
                        </a:rPr>
                        <a:t> </a:t>
                      </a:r>
                      <a:r>
                        <a:rPr lang="es" sz="1350">
                          <a:solidFill>
                            <a:srgbClr val="4FC1FF"/>
                          </a:solidFill>
                          <a:latin typeface="Courier New"/>
                          <a:ea typeface="Courier New"/>
                          <a:cs typeface="Courier New"/>
                          <a:sym typeface="Courier New"/>
                        </a:rPr>
                        <a:t>navidad</a:t>
                      </a:r>
                      <a:r>
                        <a:rPr lang="es" sz="1350">
                          <a:solidFill>
                            <a:srgbClr val="D4D4D4"/>
                          </a:solidFill>
                          <a:latin typeface="Courier New"/>
                          <a:ea typeface="Courier New"/>
                          <a:cs typeface="Courier New"/>
                          <a:sym typeface="Courier New"/>
                        </a:rPr>
                        <a:t> = </a:t>
                      </a:r>
                      <a:r>
                        <a:rPr lang="es" sz="1350">
                          <a:solidFill>
                            <a:srgbClr val="569CD6"/>
                          </a:solidFill>
                          <a:latin typeface="Courier New"/>
                          <a:ea typeface="Courier New"/>
                          <a:cs typeface="Courier New"/>
                          <a:sym typeface="Courier New"/>
                        </a:rPr>
                        <a:t>new</a:t>
                      </a:r>
                      <a:r>
                        <a:rPr lang="es" sz="1350">
                          <a:solidFill>
                            <a:srgbClr val="D4D4D4"/>
                          </a:solidFill>
                          <a:latin typeface="Courier New"/>
                          <a:ea typeface="Courier New"/>
                          <a:cs typeface="Courier New"/>
                          <a:sym typeface="Courier New"/>
                        </a:rPr>
                        <a:t> </a:t>
                      </a:r>
                      <a:r>
                        <a:rPr lang="es" sz="1350">
                          <a:solidFill>
                            <a:srgbClr val="4EC9B0"/>
                          </a:solidFill>
                          <a:latin typeface="Courier New"/>
                          <a:ea typeface="Courier New"/>
                          <a:cs typeface="Courier New"/>
                          <a:sym typeface="Courier New"/>
                        </a:rPr>
                        <a:t>Date</a:t>
                      </a:r>
                      <a:r>
                        <a:rPr lang="es" sz="1350">
                          <a:solidFill>
                            <a:srgbClr val="D4D4D4"/>
                          </a:solidFill>
                          <a:latin typeface="Courier New"/>
                          <a:ea typeface="Courier New"/>
                          <a:cs typeface="Courier New"/>
                          <a:sym typeface="Courier New"/>
                        </a:rPr>
                        <a:t>(</a:t>
                      </a:r>
                      <a:r>
                        <a:rPr lang="es" sz="1350">
                          <a:solidFill>
                            <a:srgbClr val="CE9178"/>
                          </a:solidFill>
                          <a:latin typeface="Courier New"/>
                          <a:ea typeface="Courier New"/>
                          <a:cs typeface="Courier New"/>
                          <a:sym typeface="Courier New"/>
                        </a:rPr>
                        <a:t>"December 25, 2021"</a:t>
                      </a:r>
                      <a:r>
                        <a:rPr lang="es"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569CD6"/>
                          </a:solidFill>
                          <a:latin typeface="Courier New"/>
                          <a:ea typeface="Courier New"/>
                          <a:cs typeface="Courier New"/>
                          <a:sym typeface="Courier New"/>
                        </a:rPr>
                        <a:t>const</a:t>
                      </a:r>
                      <a:r>
                        <a:rPr lang="es" sz="1350">
                          <a:solidFill>
                            <a:srgbClr val="D4D4D4"/>
                          </a:solidFill>
                          <a:latin typeface="Courier New"/>
                          <a:ea typeface="Courier New"/>
                          <a:cs typeface="Courier New"/>
                          <a:sym typeface="Courier New"/>
                        </a:rPr>
                        <a:t> </a:t>
                      </a:r>
                      <a:r>
                        <a:rPr lang="es" sz="1350">
                          <a:solidFill>
                            <a:srgbClr val="4FC1FF"/>
                          </a:solidFill>
                          <a:latin typeface="Courier New"/>
                          <a:ea typeface="Courier New"/>
                          <a:cs typeface="Courier New"/>
                          <a:sym typeface="Courier New"/>
                        </a:rPr>
                        <a:t>hoy</a:t>
                      </a:r>
                      <a:r>
                        <a:rPr lang="es" sz="1350">
                          <a:solidFill>
                            <a:srgbClr val="D4D4D4"/>
                          </a:solidFill>
                          <a:latin typeface="Courier New"/>
                          <a:ea typeface="Courier New"/>
                          <a:cs typeface="Courier New"/>
                          <a:sym typeface="Courier New"/>
                        </a:rPr>
                        <a:t> = </a:t>
                      </a:r>
                      <a:r>
                        <a:rPr lang="es" sz="1350">
                          <a:solidFill>
                            <a:srgbClr val="569CD6"/>
                          </a:solidFill>
                          <a:latin typeface="Courier New"/>
                          <a:ea typeface="Courier New"/>
                          <a:cs typeface="Courier New"/>
                          <a:sym typeface="Courier New"/>
                        </a:rPr>
                        <a:t>new</a:t>
                      </a:r>
                      <a:r>
                        <a:rPr lang="es" sz="1350">
                          <a:solidFill>
                            <a:srgbClr val="D4D4D4"/>
                          </a:solidFill>
                          <a:latin typeface="Courier New"/>
                          <a:ea typeface="Courier New"/>
                          <a:cs typeface="Courier New"/>
                          <a:sym typeface="Courier New"/>
                        </a:rPr>
                        <a:t> </a:t>
                      </a:r>
                      <a:r>
                        <a:rPr lang="es" sz="1350">
                          <a:solidFill>
                            <a:srgbClr val="4EC9B0"/>
                          </a:solidFill>
                          <a:latin typeface="Courier New"/>
                          <a:ea typeface="Courier New"/>
                          <a:cs typeface="Courier New"/>
                          <a:sym typeface="Courier New"/>
                        </a:rPr>
                        <a:t>Date</a:t>
                      </a:r>
                      <a:r>
                        <a:rPr lang="es" sz="1350">
                          <a:solidFill>
                            <a:srgbClr val="D4D4D4"/>
                          </a:solidFill>
                          <a:latin typeface="Courier New"/>
                          <a:ea typeface="Courier New"/>
                          <a:cs typeface="Courier New"/>
                          <a:sym typeface="Courier New"/>
                        </a:rPr>
                        <a:t>(</a:t>
                      </a:r>
                      <a:r>
                        <a:rPr lang="es" sz="1350">
                          <a:solidFill>
                            <a:srgbClr val="CE9178"/>
                          </a:solidFill>
                          <a:latin typeface="Courier New"/>
                          <a:ea typeface="Courier New"/>
                          <a:cs typeface="Courier New"/>
                          <a:sym typeface="Courier New"/>
                        </a:rPr>
                        <a:t>"December 17, 2021"</a:t>
                      </a:r>
                      <a:r>
                        <a:rPr lang="es"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4FC1FF"/>
                          </a:solidFill>
                          <a:latin typeface="Courier New"/>
                          <a:ea typeface="Courier New"/>
                          <a:cs typeface="Courier New"/>
                          <a:sym typeface="Courier New"/>
                        </a:rPr>
                        <a:t>navidad</a:t>
                      </a:r>
                      <a:r>
                        <a:rPr lang="es" sz="1350">
                          <a:solidFill>
                            <a:srgbClr val="D4D4D4"/>
                          </a:solidFill>
                          <a:latin typeface="Courier New"/>
                          <a:ea typeface="Courier New"/>
                          <a:cs typeface="Courier New"/>
                          <a:sym typeface="Courier New"/>
                        </a:rPr>
                        <a:t> - </a:t>
                      </a:r>
                      <a:r>
                        <a:rPr lang="es" sz="1350">
                          <a:solidFill>
                            <a:srgbClr val="4FC1FF"/>
                          </a:solidFill>
                          <a:latin typeface="Courier New"/>
                          <a:ea typeface="Courier New"/>
                          <a:cs typeface="Courier New"/>
                          <a:sym typeface="Courier New"/>
                        </a:rPr>
                        <a:t>hoy</a:t>
                      </a:r>
                      <a:r>
                        <a:rPr lang="es" sz="1350">
                          <a:solidFill>
                            <a:srgbClr val="D4D4D4"/>
                          </a:solidFill>
                          <a:latin typeface="Courier New"/>
                          <a:ea typeface="Courier New"/>
                          <a:cs typeface="Courier New"/>
                          <a:sym typeface="Courier New"/>
                        </a:rPr>
                        <a:t> ) </a:t>
                      </a:r>
                      <a:r>
                        <a:rPr lang="es" sz="1350">
                          <a:solidFill>
                            <a:srgbClr val="6A9955"/>
                          </a:solidFill>
                          <a:latin typeface="Courier New"/>
                          <a:ea typeface="Courier New"/>
                          <a:cs typeface="Courier New"/>
                          <a:sym typeface="Courier New"/>
                        </a:rPr>
                        <a:t>// 691200000</a:t>
                      </a:r>
                      <a:endParaRPr sz="13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569CD6"/>
                          </a:solidFill>
                          <a:latin typeface="Courier New"/>
                          <a:ea typeface="Courier New"/>
                          <a:cs typeface="Courier New"/>
                          <a:sym typeface="Courier New"/>
                        </a:rPr>
                        <a:t>const</a:t>
                      </a:r>
                      <a:r>
                        <a:rPr lang="es" sz="1350">
                          <a:solidFill>
                            <a:srgbClr val="D4D4D4"/>
                          </a:solidFill>
                          <a:latin typeface="Courier New"/>
                          <a:ea typeface="Courier New"/>
                          <a:cs typeface="Courier New"/>
                          <a:sym typeface="Courier New"/>
                        </a:rPr>
                        <a:t> </a:t>
                      </a:r>
                      <a:r>
                        <a:rPr lang="es" sz="1350">
                          <a:solidFill>
                            <a:srgbClr val="4FC1FF"/>
                          </a:solidFill>
                          <a:latin typeface="Courier New"/>
                          <a:ea typeface="Courier New"/>
                          <a:cs typeface="Courier New"/>
                          <a:sym typeface="Courier New"/>
                        </a:rPr>
                        <a:t>milisegundosPorDia</a:t>
                      </a:r>
                      <a:r>
                        <a:rPr lang="es" sz="1350">
                          <a:solidFill>
                            <a:srgbClr val="D4D4D4"/>
                          </a:solidFill>
                          <a:latin typeface="Courier New"/>
                          <a:ea typeface="Courier New"/>
                          <a:cs typeface="Courier New"/>
                          <a:sym typeface="Courier New"/>
                        </a:rPr>
                        <a:t> = </a:t>
                      </a:r>
                      <a:r>
                        <a:rPr lang="es" sz="1350">
                          <a:solidFill>
                            <a:srgbClr val="B5CEA8"/>
                          </a:solidFill>
                          <a:latin typeface="Courier New"/>
                          <a:ea typeface="Courier New"/>
                          <a:cs typeface="Courier New"/>
                          <a:sym typeface="Courier New"/>
                        </a:rPr>
                        <a:t>86400000</a:t>
                      </a:r>
                      <a:endParaRPr sz="1350">
                        <a:solidFill>
                          <a:srgbClr val="B5CEA8"/>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350">
                          <a:solidFill>
                            <a:srgbClr val="9CDCFE"/>
                          </a:solidFill>
                          <a:latin typeface="Courier New"/>
                          <a:ea typeface="Courier New"/>
                          <a:cs typeface="Courier New"/>
                          <a:sym typeface="Courier New"/>
                        </a:rPr>
                        <a:t>console</a:t>
                      </a:r>
                      <a:r>
                        <a:rPr lang="es" sz="1350">
                          <a:solidFill>
                            <a:srgbClr val="D4D4D4"/>
                          </a:solidFill>
                          <a:latin typeface="Courier New"/>
                          <a:ea typeface="Courier New"/>
                          <a:cs typeface="Courier New"/>
                          <a:sym typeface="Courier New"/>
                        </a:rPr>
                        <a:t>.</a:t>
                      </a:r>
                      <a:r>
                        <a:rPr lang="es" sz="1350">
                          <a:solidFill>
                            <a:srgbClr val="DCDCAA"/>
                          </a:solidFill>
                          <a:latin typeface="Courier New"/>
                          <a:ea typeface="Courier New"/>
                          <a:cs typeface="Courier New"/>
                          <a:sym typeface="Courier New"/>
                        </a:rPr>
                        <a:t>log</a:t>
                      </a:r>
                      <a:r>
                        <a:rPr lang="es" sz="1350">
                          <a:solidFill>
                            <a:srgbClr val="D4D4D4"/>
                          </a:solidFill>
                          <a:latin typeface="Courier New"/>
                          <a:ea typeface="Courier New"/>
                          <a:cs typeface="Courier New"/>
                          <a:sym typeface="Courier New"/>
                        </a:rPr>
                        <a:t>( (</a:t>
                      </a:r>
                      <a:r>
                        <a:rPr lang="es" sz="1350">
                          <a:solidFill>
                            <a:srgbClr val="4FC1FF"/>
                          </a:solidFill>
                          <a:latin typeface="Courier New"/>
                          <a:ea typeface="Courier New"/>
                          <a:cs typeface="Courier New"/>
                          <a:sym typeface="Courier New"/>
                        </a:rPr>
                        <a:t>navidad</a:t>
                      </a:r>
                      <a:r>
                        <a:rPr lang="es" sz="1350">
                          <a:solidFill>
                            <a:srgbClr val="D4D4D4"/>
                          </a:solidFill>
                          <a:latin typeface="Courier New"/>
                          <a:ea typeface="Courier New"/>
                          <a:cs typeface="Courier New"/>
                          <a:sym typeface="Courier New"/>
                        </a:rPr>
                        <a:t> - </a:t>
                      </a:r>
                      <a:r>
                        <a:rPr lang="es" sz="1350">
                          <a:solidFill>
                            <a:srgbClr val="4FC1FF"/>
                          </a:solidFill>
                          <a:latin typeface="Courier New"/>
                          <a:ea typeface="Courier New"/>
                          <a:cs typeface="Courier New"/>
                          <a:sym typeface="Courier New"/>
                        </a:rPr>
                        <a:t>hoy</a:t>
                      </a:r>
                      <a:r>
                        <a:rPr lang="es" sz="1350">
                          <a:solidFill>
                            <a:srgbClr val="D4D4D4"/>
                          </a:solidFill>
                          <a:latin typeface="Courier New"/>
                          <a:ea typeface="Courier New"/>
                          <a:cs typeface="Courier New"/>
                          <a:sym typeface="Courier New"/>
                        </a:rPr>
                        <a:t> ) / </a:t>
                      </a:r>
                      <a:r>
                        <a:rPr lang="es" sz="1350">
                          <a:solidFill>
                            <a:srgbClr val="4FC1FF"/>
                          </a:solidFill>
                          <a:latin typeface="Courier New"/>
                          <a:ea typeface="Courier New"/>
                          <a:cs typeface="Courier New"/>
                          <a:sym typeface="Courier New"/>
                        </a:rPr>
                        <a:t>milisegundosPorDia</a:t>
                      </a:r>
                      <a:r>
                        <a:rPr lang="es" sz="1350">
                          <a:solidFill>
                            <a:srgbClr val="D4D4D4"/>
                          </a:solidFill>
                          <a:latin typeface="Courier New"/>
                          <a:ea typeface="Courier New"/>
                          <a:cs typeface="Courier New"/>
                          <a:sym typeface="Courier New"/>
                        </a:rPr>
                        <a:t>) </a:t>
                      </a:r>
                      <a:r>
                        <a:rPr lang="es" sz="1350">
                          <a:solidFill>
                            <a:srgbClr val="6A9955"/>
                          </a:solidFill>
                          <a:latin typeface="Courier New"/>
                          <a:ea typeface="Courier New"/>
                          <a:cs typeface="Courier New"/>
                          <a:sym typeface="Courier New"/>
                        </a:rPr>
                        <a:t>// 8</a:t>
                      </a:r>
                      <a:endParaRPr sz="1550">
                        <a:solidFill>
                          <a:srgbClr val="569CD6"/>
                        </a:solidFill>
                        <a:latin typeface="Courier New"/>
                        <a:ea typeface="Courier New"/>
                        <a:cs typeface="Courier New"/>
                        <a:sym typeface="Courier New"/>
                      </a:endParaRPr>
                    </a:p>
                  </a:txBody>
                  <a:tcPr marT="91425" marB="91425" marR="91425" marL="91425">
                    <a:solidFill>
                      <a:srgbClr val="000000"/>
                    </a:solidFill>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50"/>
          <p:cNvSpPr txBox="1"/>
          <p:nvPr/>
        </p:nvSpPr>
        <p:spPr>
          <a:xfrm>
            <a:off x="475512" y="468275"/>
            <a:ext cx="8193000" cy="64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300">
                <a:solidFill>
                  <a:schemeClr val="dk1"/>
                </a:solidFill>
                <a:latin typeface="DM Sans"/>
                <a:ea typeface="DM Sans"/>
                <a:cs typeface="DM Sans"/>
                <a:sym typeface="DM Sans"/>
              </a:rPr>
              <a:t>Ejemplos de diferencias entre fechas</a:t>
            </a:r>
            <a:endParaRPr b="1" sz="3300">
              <a:solidFill>
                <a:schemeClr val="dk1"/>
              </a:solidFill>
              <a:latin typeface="DM Sans"/>
              <a:ea typeface="DM Sans"/>
              <a:cs typeface="DM Sans"/>
              <a:sym typeface="DM Sans"/>
            </a:endParaRPr>
          </a:p>
        </p:txBody>
      </p:sp>
      <p:graphicFrame>
        <p:nvGraphicFramePr>
          <p:cNvPr id="346" name="Google Shape;346;p50"/>
          <p:cNvGraphicFramePr/>
          <p:nvPr/>
        </p:nvGraphicFramePr>
        <p:xfrm>
          <a:off x="1435950" y="1632888"/>
          <a:ext cx="3000000" cy="3000000"/>
        </p:xfrm>
        <a:graphic>
          <a:graphicData uri="http://schemas.openxmlformats.org/drawingml/2006/table">
            <a:tbl>
              <a:tblPr>
                <a:noFill/>
                <a:tableStyleId>{545BC51D-E939-4309-AE16-6C6539E3C727}</a:tableStyleId>
              </a:tblPr>
              <a:tblGrid>
                <a:gridCol w="6272075"/>
              </a:tblGrid>
              <a:tr h="842475">
                <a:tc>
                  <a:txBody>
                    <a:bodyPr/>
                    <a:lstStyle/>
                    <a:p>
                      <a:pPr indent="0" lvl="0" marL="0" rtl="0" algn="l">
                        <a:lnSpc>
                          <a:spcPct val="135714"/>
                        </a:lnSpc>
                        <a:spcBef>
                          <a:spcPts val="0"/>
                        </a:spcBef>
                        <a:spcAft>
                          <a:spcPts val="0"/>
                        </a:spcAft>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inicio</a:t>
                      </a:r>
                      <a:r>
                        <a:rPr lang="es" sz="1250">
                          <a:solidFill>
                            <a:srgbClr val="D4D4D4"/>
                          </a:solidFill>
                          <a:latin typeface="Courier New"/>
                          <a:ea typeface="Courier New"/>
                          <a:cs typeface="Courier New"/>
                          <a:sym typeface="Courier New"/>
                        </a:rPr>
                        <a:t> = </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C586C0"/>
                          </a:solidFill>
                          <a:latin typeface="Courier New"/>
                          <a:ea typeface="Courier New"/>
                          <a:cs typeface="Courier New"/>
                          <a:sym typeface="Courier New"/>
                        </a:rPr>
                        <a:t>for</a:t>
                      </a:r>
                      <a:r>
                        <a:rPr lang="es" sz="1250">
                          <a:solidFill>
                            <a:srgbClr val="D4D4D4"/>
                          </a:solidFill>
                          <a:latin typeface="Courier New"/>
                          <a:ea typeface="Courier New"/>
                          <a:cs typeface="Courier New"/>
                          <a:sym typeface="Courier New"/>
                        </a:rPr>
                        <a:t> (</a:t>
                      </a:r>
                      <a:r>
                        <a:rPr lang="es" sz="1250">
                          <a:solidFill>
                            <a:srgbClr val="569CD6"/>
                          </a:solidFill>
                          <a:latin typeface="Courier New"/>
                          <a:ea typeface="Courier New"/>
                          <a:cs typeface="Courier New"/>
                          <a:sym typeface="Courier New"/>
                        </a:rPr>
                        <a:t>let</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i</a:t>
                      </a:r>
                      <a:r>
                        <a:rPr lang="es" sz="1250">
                          <a:solidFill>
                            <a:srgbClr val="D4D4D4"/>
                          </a:solidFill>
                          <a:latin typeface="Courier New"/>
                          <a:ea typeface="Courier New"/>
                          <a:cs typeface="Courier New"/>
                          <a:sym typeface="Courier New"/>
                        </a:rPr>
                        <a:t> = </a:t>
                      </a:r>
                      <a:r>
                        <a:rPr lang="es" sz="1250">
                          <a:solidFill>
                            <a:srgbClr val="B5CEA8"/>
                          </a:solidFill>
                          <a:latin typeface="Courier New"/>
                          <a:ea typeface="Courier New"/>
                          <a:cs typeface="Courier New"/>
                          <a:sym typeface="Courier New"/>
                        </a:rPr>
                        <a:t>0</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i</a:t>
                      </a:r>
                      <a:r>
                        <a:rPr lang="es" sz="1250">
                          <a:solidFill>
                            <a:srgbClr val="D4D4D4"/>
                          </a:solidFill>
                          <a:latin typeface="Courier New"/>
                          <a:ea typeface="Courier New"/>
                          <a:cs typeface="Courier New"/>
                          <a:sym typeface="Courier New"/>
                        </a:rPr>
                        <a:t> &lt; </a:t>
                      </a:r>
                      <a:r>
                        <a:rPr lang="es" sz="1250">
                          <a:solidFill>
                            <a:srgbClr val="B5CEA8"/>
                          </a:solidFill>
                          <a:latin typeface="Courier New"/>
                          <a:ea typeface="Courier New"/>
                          <a:cs typeface="Courier New"/>
                          <a:sym typeface="Courier New"/>
                        </a:rPr>
                        <a:t>1000</a:t>
                      </a: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i</a:t>
                      </a:r>
                      <a:r>
                        <a:rPr lang="es" sz="1250">
                          <a:solidFill>
                            <a:srgbClr val="D4D4D4"/>
                          </a:solidFill>
                          <a:latin typeface="Courier New"/>
                          <a:ea typeface="Courier New"/>
                          <a:cs typeface="Courier New"/>
                          <a:sym typeface="Courier New"/>
                        </a:rPr>
                        <a:t>++)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D4D4D4"/>
                          </a:solidFill>
                          <a:latin typeface="Courier New"/>
                          <a:ea typeface="Courier New"/>
                          <a:cs typeface="Courier New"/>
                          <a:sym typeface="Courier New"/>
                        </a:rPr>
                        <a:t>    </a:t>
                      </a: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a:t>
                      </a:r>
                      <a:r>
                        <a:rPr lang="es" sz="1250">
                          <a:solidFill>
                            <a:srgbClr val="CE9178"/>
                          </a:solidFill>
                          <a:latin typeface="Courier New"/>
                          <a:ea typeface="Courier New"/>
                          <a:cs typeface="Courier New"/>
                          <a:sym typeface="Courier New"/>
                        </a:rPr>
                        <a:t>"haciendo tiempo"</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569CD6"/>
                          </a:solidFill>
                          <a:latin typeface="Courier New"/>
                          <a:ea typeface="Courier New"/>
                          <a:cs typeface="Courier New"/>
                          <a:sym typeface="Courier New"/>
                        </a:rPr>
                        <a:t>const</a:t>
                      </a:r>
                      <a:r>
                        <a:rPr lang="es" sz="1250">
                          <a:solidFill>
                            <a:srgbClr val="D4D4D4"/>
                          </a:solidFill>
                          <a:latin typeface="Courier New"/>
                          <a:ea typeface="Courier New"/>
                          <a:cs typeface="Courier New"/>
                          <a:sym typeface="Courier New"/>
                        </a:rPr>
                        <a:t> </a:t>
                      </a:r>
                      <a:r>
                        <a:rPr lang="es" sz="1250">
                          <a:solidFill>
                            <a:srgbClr val="4FC1FF"/>
                          </a:solidFill>
                          <a:latin typeface="Courier New"/>
                          <a:ea typeface="Courier New"/>
                          <a:cs typeface="Courier New"/>
                          <a:sym typeface="Courier New"/>
                        </a:rPr>
                        <a:t>final</a:t>
                      </a:r>
                      <a:r>
                        <a:rPr lang="es" sz="1250">
                          <a:solidFill>
                            <a:srgbClr val="D4D4D4"/>
                          </a:solidFill>
                          <a:latin typeface="Courier New"/>
                          <a:ea typeface="Courier New"/>
                          <a:cs typeface="Courier New"/>
                          <a:sym typeface="Courier New"/>
                        </a:rPr>
                        <a:t> = </a:t>
                      </a:r>
                      <a:r>
                        <a:rPr lang="es" sz="1250">
                          <a:solidFill>
                            <a:srgbClr val="569CD6"/>
                          </a:solidFill>
                          <a:latin typeface="Courier New"/>
                          <a:ea typeface="Courier New"/>
                          <a:cs typeface="Courier New"/>
                          <a:sym typeface="Courier New"/>
                        </a:rPr>
                        <a:t>new</a:t>
                      </a:r>
                      <a:r>
                        <a:rPr lang="es" sz="1250">
                          <a:solidFill>
                            <a:srgbClr val="D4D4D4"/>
                          </a:solidFill>
                          <a:latin typeface="Courier New"/>
                          <a:ea typeface="Courier New"/>
                          <a:cs typeface="Courier New"/>
                          <a:sym typeface="Courier New"/>
                        </a:rPr>
                        <a:t> </a:t>
                      </a:r>
                      <a:r>
                        <a:rPr lang="es" sz="1250">
                          <a:solidFill>
                            <a:srgbClr val="4EC9B0"/>
                          </a:solidFill>
                          <a:latin typeface="Courier New"/>
                          <a:ea typeface="Courier New"/>
                          <a:cs typeface="Courier New"/>
                          <a:sym typeface="Courier New"/>
                        </a:rPr>
                        <a:t>Date</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9CDCFE"/>
                          </a:solidFill>
                          <a:latin typeface="Courier New"/>
                          <a:ea typeface="Courier New"/>
                          <a:cs typeface="Courier New"/>
                          <a:sym typeface="Courier New"/>
                        </a:rPr>
                        <a:t>console</a:t>
                      </a:r>
                      <a:r>
                        <a:rPr lang="es" sz="1250">
                          <a:solidFill>
                            <a:srgbClr val="D4D4D4"/>
                          </a:solidFill>
                          <a:latin typeface="Courier New"/>
                          <a:ea typeface="Courier New"/>
                          <a:cs typeface="Courier New"/>
                          <a:sym typeface="Courier New"/>
                        </a:rPr>
                        <a:t>.</a:t>
                      </a:r>
                      <a:r>
                        <a:rPr lang="es" sz="1250">
                          <a:solidFill>
                            <a:srgbClr val="DCDCAA"/>
                          </a:solidFill>
                          <a:latin typeface="Courier New"/>
                          <a:ea typeface="Courier New"/>
                          <a:cs typeface="Courier New"/>
                          <a:sym typeface="Courier New"/>
                        </a:rPr>
                        <a:t>log</a:t>
                      </a:r>
                      <a:r>
                        <a:rPr lang="es" sz="1250">
                          <a:solidFill>
                            <a:srgbClr val="D4D4D4"/>
                          </a:solidFill>
                          <a:latin typeface="Courier New"/>
                          <a:ea typeface="Courier New"/>
                          <a:cs typeface="Courier New"/>
                          <a:sym typeface="Courier New"/>
                        </a:rPr>
                        <a:t>(</a:t>
                      </a:r>
                      <a:r>
                        <a:rPr lang="es" sz="1250">
                          <a:solidFill>
                            <a:srgbClr val="CE9178"/>
                          </a:solidFill>
                          <a:latin typeface="Courier New"/>
                          <a:ea typeface="Courier New"/>
                          <a:cs typeface="Courier New"/>
                          <a:sym typeface="Courier New"/>
                        </a:rPr>
                        <a:t>"El proceso tardó: "</a:t>
                      </a:r>
                      <a:r>
                        <a:rPr lang="es" sz="1250">
                          <a:solidFill>
                            <a:srgbClr val="D4D4D4"/>
                          </a:solidFill>
                          <a:latin typeface="Courier New"/>
                          <a:ea typeface="Courier New"/>
                          <a:cs typeface="Courier New"/>
                          <a:sym typeface="Courier New"/>
                        </a:rPr>
                        <a:t> + (</a:t>
                      </a:r>
                      <a:r>
                        <a:rPr lang="es" sz="1250">
                          <a:solidFill>
                            <a:srgbClr val="4FC1FF"/>
                          </a:solidFill>
                          <a:latin typeface="Courier New"/>
                          <a:ea typeface="Courier New"/>
                          <a:cs typeface="Courier New"/>
                          <a:sym typeface="Courier New"/>
                        </a:rPr>
                        <a:t>final</a:t>
                      </a:r>
                      <a:r>
                        <a:rPr lang="es" sz="1250">
                          <a:solidFill>
                            <a:srgbClr val="D4D4D4"/>
                          </a:solidFill>
                          <a:latin typeface="Courier New"/>
                          <a:ea typeface="Courier New"/>
                          <a:cs typeface="Courier New"/>
                          <a:sym typeface="Courier New"/>
                        </a:rPr>
                        <a:t> - </a:t>
                      </a:r>
                      <a:r>
                        <a:rPr lang="es" sz="1250">
                          <a:solidFill>
                            <a:srgbClr val="4FC1FF"/>
                          </a:solidFill>
                          <a:latin typeface="Courier New"/>
                          <a:ea typeface="Courier New"/>
                          <a:cs typeface="Courier New"/>
                          <a:sym typeface="Courier New"/>
                        </a:rPr>
                        <a:t>inicio</a:t>
                      </a:r>
                      <a:r>
                        <a:rPr lang="es" sz="1250">
                          <a:solidFill>
                            <a:srgbClr val="D4D4D4"/>
                          </a:solidFill>
                          <a:latin typeface="Courier New"/>
                          <a:ea typeface="Courier New"/>
                          <a:cs typeface="Courier New"/>
                          <a:sym typeface="Courier New"/>
                        </a:rPr>
                        <a:t>) + </a:t>
                      </a:r>
                      <a:r>
                        <a:rPr lang="es" sz="1250">
                          <a:solidFill>
                            <a:srgbClr val="CE9178"/>
                          </a:solidFill>
                          <a:latin typeface="Courier New"/>
                          <a:ea typeface="Courier New"/>
                          <a:cs typeface="Courier New"/>
                          <a:sym typeface="Courier New"/>
                        </a:rPr>
                        <a:t>" milisegundos"</a:t>
                      </a:r>
                      <a:r>
                        <a:rPr lang="es"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s" sz="1250">
                          <a:solidFill>
                            <a:srgbClr val="6A9955"/>
                          </a:solidFill>
                          <a:latin typeface="Courier New"/>
                          <a:ea typeface="Courier New"/>
                          <a:cs typeface="Courier New"/>
                          <a:sym typeface="Courier New"/>
                        </a:rPr>
                        <a:t>// El proceso tardó: 396 milisegundos</a:t>
                      </a:r>
                      <a:endParaRPr sz="1450">
                        <a:solidFill>
                          <a:srgbClr val="569CD6"/>
                        </a:solidFill>
                        <a:latin typeface="Courier New"/>
                        <a:ea typeface="Courier New"/>
                        <a:cs typeface="Courier New"/>
                        <a:sym typeface="Courier New"/>
                      </a:endParaRPr>
                    </a:p>
                  </a:txBody>
                  <a:tcPr marT="91425" marB="91425" marR="91425" marL="91425">
                    <a:solidFill>
                      <a:srgbClr val="000000"/>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1"/>
          <p:cNvSpPr txBox="1"/>
          <p:nvPr/>
        </p:nvSpPr>
        <p:spPr>
          <a:xfrm>
            <a:off x="1461300" y="721425"/>
            <a:ext cx="6221400" cy="6696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3500">
                <a:solidFill>
                  <a:schemeClr val="lt1"/>
                </a:solidFill>
                <a:latin typeface="DM Sans"/>
                <a:ea typeface="DM Sans"/>
                <a:cs typeface="DM Sans"/>
                <a:sym typeface="DM Sans"/>
              </a:rPr>
              <a:t>¡Vamos a practicar lo visto!</a:t>
            </a:r>
            <a:endParaRPr b="1" sz="3500">
              <a:solidFill>
                <a:schemeClr val="lt1"/>
              </a:solidFill>
              <a:latin typeface="DM Sans"/>
              <a:ea typeface="DM Sans"/>
              <a:cs typeface="DM Sans"/>
              <a:sym typeface="DM Sans"/>
            </a:endParaRPr>
          </a:p>
        </p:txBody>
      </p:sp>
      <p:pic>
        <p:nvPicPr>
          <p:cNvPr id="352" name="Google Shape;352;p51"/>
          <p:cNvPicPr preferRelativeResize="0"/>
          <p:nvPr/>
        </p:nvPicPr>
        <p:blipFill>
          <a:blip r:embed="rId3">
            <a:alphaModFix/>
          </a:blip>
          <a:stretch>
            <a:fillRect/>
          </a:stretch>
        </p:blipFill>
        <p:spPr>
          <a:xfrm>
            <a:off x="1496425" y="1378350"/>
            <a:ext cx="6151149" cy="3075574"/>
          </a:xfrm>
          <a:prstGeom prst="rect">
            <a:avLst/>
          </a:prstGeom>
          <a:noFill/>
          <a:ln>
            <a:noFill/>
          </a:ln>
        </p:spPr>
      </p:pic>
      <p:grpSp>
        <p:nvGrpSpPr>
          <p:cNvPr id="353" name="Google Shape;353;p51"/>
          <p:cNvGrpSpPr/>
          <p:nvPr/>
        </p:nvGrpSpPr>
        <p:grpSpPr>
          <a:xfrm>
            <a:off x="8081693" y="468285"/>
            <a:ext cx="588977" cy="588977"/>
            <a:chOff x="473351" y="619523"/>
            <a:chExt cx="738900" cy="738900"/>
          </a:xfrm>
        </p:grpSpPr>
        <p:sp>
          <p:nvSpPr>
            <p:cNvPr id="354" name="Google Shape;354;p51"/>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51" title="ícono de ejemplo en vivo"/>
            <p:cNvPicPr preferRelativeResize="0"/>
            <p:nvPr/>
          </p:nvPicPr>
          <p:blipFill>
            <a:blip r:embed="rId4">
              <a:alphaModFix/>
            </a:blip>
            <a:stretch>
              <a:fillRect/>
            </a:stretch>
          </p:blipFill>
          <p:spPr>
            <a:xfrm>
              <a:off x="616475" y="762650"/>
              <a:ext cx="452650" cy="45265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grpSp>
        <p:nvGrpSpPr>
          <p:cNvPr id="360" name="Google Shape;360;p52"/>
          <p:cNvGrpSpPr/>
          <p:nvPr/>
        </p:nvGrpSpPr>
        <p:grpSpPr>
          <a:xfrm>
            <a:off x="4202551" y="905623"/>
            <a:ext cx="738900" cy="738900"/>
            <a:chOff x="7208351" y="2467173"/>
            <a:chExt cx="738900" cy="738900"/>
          </a:xfrm>
        </p:grpSpPr>
        <p:sp>
          <p:nvSpPr>
            <p:cNvPr id="361" name="Google Shape;361;p52"/>
            <p:cNvSpPr/>
            <p:nvPr/>
          </p:nvSpPr>
          <p:spPr>
            <a:xfrm>
              <a:off x="7208351"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2" name="Google Shape;362;p52" title="ícono de entrega final"/>
            <p:cNvPicPr preferRelativeResize="0"/>
            <p:nvPr/>
          </p:nvPicPr>
          <p:blipFill>
            <a:blip r:embed="rId3">
              <a:alphaModFix/>
            </a:blip>
            <a:stretch>
              <a:fillRect/>
            </a:stretch>
          </p:blipFill>
          <p:spPr>
            <a:xfrm>
              <a:off x="7352500" y="2611301"/>
              <a:ext cx="450600" cy="450622"/>
            </a:xfrm>
            <a:prstGeom prst="rect">
              <a:avLst/>
            </a:prstGeom>
            <a:noFill/>
            <a:ln>
              <a:noFill/>
            </a:ln>
          </p:spPr>
        </p:pic>
      </p:grpSp>
      <p:sp>
        <p:nvSpPr>
          <p:cNvPr id="363" name="Google Shape;363;p52"/>
          <p:cNvSpPr txBox="1"/>
          <p:nvPr/>
        </p:nvSpPr>
        <p:spPr>
          <a:xfrm>
            <a:off x="1461300" y="1836688"/>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Segunda </a:t>
            </a:r>
            <a:r>
              <a:rPr b="1" lang="es" sz="4000">
                <a:solidFill>
                  <a:schemeClr val="lt1"/>
                </a:solidFill>
                <a:latin typeface="DM Sans"/>
                <a:ea typeface="DM Sans"/>
                <a:cs typeface="DM Sans"/>
                <a:sym typeface="DM Sans"/>
              </a:rPr>
              <a:t>pre-entrega</a:t>
            </a:r>
            <a:endParaRPr b="1" sz="4000">
              <a:solidFill>
                <a:schemeClr val="lt1"/>
              </a:solidFill>
              <a:latin typeface="DM Sans"/>
              <a:ea typeface="DM Sans"/>
              <a:cs typeface="DM Sans"/>
              <a:sym typeface="DM Sans"/>
            </a:endParaRPr>
          </a:p>
        </p:txBody>
      </p:sp>
      <p:sp>
        <p:nvSpPr>
          <p:cNvPr id="364" name="Google Shape;364;p52"/>
          <p:cNvSpPr txBox="1"/>
          <p:nvPr/>
        </p:nvSpPr>
        <p:spPr>
          <a:xfrm>
            <a:off x="475500" y="2944675"/>
            <a:ext cx="81930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000">
                <a:solidFill>
                  <a:schemeClr val="lt1"/>
                </a:solidFill>
                <a:latin typeface="DM Sans"/>
                <a:ea typeface="DM Sans"/>
                <a:cs typeface="DM Sans"/>
                <a:sym typeface="DM Sans"/>
              </a:rPr>
              <a:t>En la clase que viene se presentará la consigna de la segunda parte del Proyecto final,  que </a:t>
            </a:r>
            <a:r>
              <a:rPr lang="es" sz="2000">
                <a:solidFill>
                  <a:schemeClr val="accent6"/>
                </a:solidFill>
                <a:latin typeface="DM Sans"/>
                <a:ea typeface="DM Sans"/>
                <a:cs typeface="DM Sans"/>
                <a:sym typeface="DM Sans"/>
              </a:rPr>
              <a:t>nuclea temas vistos entre</a:t>
            </a:r>
            <a:r>
              <a:rPr lang="es" sz="2000">
                <a:solidFill>
                  <a:schemeClr val="lt1"/>
                </a:solidFill>
                <a:latin typeface="DM Sans"/>
                <a:ea typeface="DM Sans"/>
                <a:cs typeface="DM Sans"/>
                <a:sym typeface="DM Sans"/>
              </a:rPr>
              <a:t> </a:t>
            </a:r>
            <a:r>
              <a:rPr lang="es" sz="2000">
                <a:solidFill>
                  <a:schemeClr val="accent6"/>
                </a:solidFill>
                <a:latin typeface="DM Sans"/>
                <a:ea typeface="DM Sans"/>
                <a:cs typeface="DM Sans"/>
                <a:sym typeface="DM Sans"/>
              </a:rPr>
              <a:t>las clases 4 y 8</a:t>
            </a:r>
            <a:r>
              <a:rPr lang="es" sz="2000">
                <a:solidFill>
                  <a:schemeClr val="lt1"/>
                </a:solidFill>
                <a:latin typeface="DM Sans"/>
                <a:ea typeface="DM Sans"/>
                <a:cs typeface="DM Sans"/>
                <a:sym typeface="DM Sans"/>
              </a:rPr>
              <a:t>. </a:t>
            </a:r>
            <a:endParaRPr sz="2000">
              <a:solidFill>
                <a:schemeClr val="lt1"/>
              </a:solidFill>
              <a:latin typeface="DM Sans"/>
              <a:ea typeface="DM Sans"/>
              <a:cs typeface="DM Sans"/>
              <a:sym typeface="DM Sans"/>
            </a:endParaRPr>
          </a:p>
          <a:p>
            <a:pPr indent="0" lvl="0" marL="0" rtl="0" algn="ctr">
              <a:spcBef>
                <a:spcPts val="0"/>
              </a:spcBef>
              <a:spcAft>
                <a:spcPts val="0"/>
              </a:spcAft>
              <a:buNone/>
            </a:pPr>
            <a:r>
              <a:rPr lang="es" sz="2000">
                <a:solidFill>
                  <a:schemeClr val="lt1"/>
                </a:solidFill>
                <a:latin typeface="DM Sans"/>
                <a:ea typeface="DM Sans"/>
                <a:cs typeface="DM Sans"/>
                <a:sym typeface="DM Sans"/>
              </a:rPr>
              <a:t>Recuerda que tendrás 7 días para subirla en la plataforma.</a:t>
            </a:r>
            <a:endParaRPr sz="2000">
              <a:solidFill>
                <a:schemeClr val="lt1"/>
              </a:solidFill>
              <a:latin typeface="DM Sans"/>
              <a:ea typeface="DM Sans"/>
              <a:cs typeface="DM Sans"/>
              <a:sym typeface="DM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3"/>
          <p:cNvSpPr/>
          <p:nvPr/>
        </p:nvSpPr>
        <p:spPr>
          <a:xfrm>
            <a:off x="1050450" y="686538"/>
            <a:ext cx="1875600" cy="1209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3"/>
          <p:cNvSpPr txBox="1"/>
          <p:nvPr/>
        </p:nvSpPr>
        <p:spPr>
          <a:xfrm>
            <a:off x="1011450" y="468275"/>
            <a:ext cx="2135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PRE-ENTREGA N° 2</a:t>
            </a:r>
            <a:endParaRPr>
              <a:latin typeface="DM Sans"/>
              <a:ea typeface="DM Sans"/>
              <a:cs typeface="DM Sans"/>
              <a:sym typeface="DM Sans"/>
            </a:endParaRPr>
          </a:p>
        </p:txBody>
      </p:sp>
      <p:sp>
        <p:nvSpPr>
          <p:cNvPr id="371" name="Google Shape;371;p53"/>
          <p:cNvSpPr txBox="1"/>
          <p:nvPr/>
        </p:nvSpPr>
        <p:spPr>
          <a:xfrm>
            <a:off x="516875" y="1002188"/>
            <a:ext cx="49872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Compuesta por…</a:t>
            </a:r>
            <a:endParaRPr b="1" sz="4000">
              <a:solidFill>
                <a:schemeClr val="dk1"/>
              </a:solidFill>
              <a:latin typeface="DM Sans"/>
              <a:ea typeface="DM Sans"/>
              <a:cs typeface="DM Sans"/>
              <a:sym typeface="DM Sans"/>
            </a:endParaRPr>
          </a:p>
        </p:txBody>
      </p:sp>
      <p:sp>
        <p:nvSpPr>
          <p:cNvPr id="372" name="Google Shape;372;p53"/>
          <p:cNvSpPr txBox="1"/>
          <p:nvPr/>
        </p:nvSpPr>
        <p:spPr>
          <a:xfrm>
            <a:off x="523538" y="2042725"/>
            <a:ext cx="4778400" cy="2072700"/>
          </a:xfrm>
          <a:prstGeom prst="rect">
            <a:avLst/>
          </a:prstGeom>
          <a:noFill/>
          <a:ln>
            <a:noFill/>
          </a:ln>
        </p:spPr>
        <p:txBody>
          <a:bodyPr anchorCtr="0" anchor="t" bIns="91425" lIns="91425" spcFirstLastPara="1" rIns="91425" wrap="square" tIns="91425">
            <a:spAutoFit/>
          </a:bodyPr>
          <a:lstStyle/>
          <a:p>
            <a:pPr indent="-314325" lvl="0" marL="457200" rtl="0" algn="l">
              <a:lnSpc>
                <a:spcPct val="100000"/>
              </a:lnSpc>
              <a:spcBef>
                <a:spcPts val="0"/>
              </a:spcBef>
              <a:spcAft>
                <a:spcPts val="0"/>
              </a:spcAft>
              <a:buClr>
                <a:schemeClr val="accent4"/>
              </a:buClr>
              <a:buSzPts val="1350"/>
              <a:buFont typeface="Helvetica Neue"/>
              <a:buChar char="✓"/>
            </a:pPr>
            <a:r>
              <a:rPr b="1" lang="es" sz="1350">
                <a:solidFill>
                  <a:schemeClr val="dk1"/>
                </a:solidFill>
                <a:latin typeface="DM Sans"/>
                <a:ea typeface="DM Sans"/>
                <a:cs typeface="DM Sans"/>
                <a:sym typeface="DM Sans"/>
              </a:rPr>
              <a:t>Estructura HTML del proyecto. </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chemeClr val="accent4"/>
              </a:buClr>
              <a:buSzPts val="1350"/>
              <a:buFont typeface="Helvetica Neue"/>
              <a:buChar char="✓"/>
            </a:pPr>
            <a:r>
              <a:rPr b="1" lang="es" sz="1350">
                <a:solidFill>
                  <a:schemeClr val="dk1"/>
                </a:solidFill>
                <a:latin typeface="DM Sans"/>
                <a:ea typeface="DM Sans"/>
                <a:cs typeface="DM Sans"/>
                <a:sym typeface="DM Sans"/>
              </a:rPr>
              <a:t>Variables de JS necesarias. </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chemeClr val="accent4"/>
              </a:buClr>
              <a:buSzPts val="1350"/>
              <a:buFont typeface="Helvetica Neue"/>
              <a:buChar char="✓"/>
            </a:pPr>
            <a:r>
              <a:rPr b="1" lang="es" sz="1350">
                <a:solidFill>
                  <a:schemeClr val="dk1"/>
                </a:solidFill>
                <a:latin typeface="DM Sans"/>
                <a:ea typeface="DM Sans"/>
                <a:cs typeface="DM Sans"/>
                <a:sym typeface="DM Sans"/>
              </a:rPr>
              <a:t>Funciones esenciales del proceso a simular.</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chemeClr val="accent4"/>
              </a:buClr>
              <a:buSzPts val="1350"/>
              <a:buFont typeface="Helvetica Neue"/>
              <a:buChar char="✓"/>
            </a:pPr>
            <a:r>
              <a:rPr b="1" lang="es" sz="1350">
                <a:solidFill>
                  <a:schemeClr val="dk1"/>
                </a:solidFill>
                <a:latin typeface="DM Sans"/>
                <a:ea typeface="DM Sans"/>
                <a:cs typeface="DM Sans"/>
                <a:sym typeface="DM Sans"/>
              </a:rPr>
              <a:t>Objetos de JS </a:t>
            </a:r>
            <a:endParaRPr b="1" sz="1350">
              <a:solidFill>
                <a:schemeClr val="dk1"/>
              </a:solidFill>
              <a:latin typeface="DM Sans"/>
              <a:ea typeface="DM Sans"/>
              <a:cs typeface="DM Sans"/>
              <a:sym typeface="DM Sans"/>
            </a:endParaRPr>
          </a:p>
          <a:p>
            <a:pPr indent="-314325" lvl="0" marL="457200" rtl="0" algn="l">
              <a:lnSpc>
                <a:spcPct val="100000"/>
              </a:lnSpc>
              <a:spcBef>
                <a:spcPts val="1000"/>
              </a:spcBef>
              <a:spcAft>
                <a:spcPts val="0"/>
              </a:spcAft>
              <a:buClr>
                <a:schemeClr val="accent4"/>
              </a:buClr>
              <a:buSzPts val="1350"/>
              <a:buFont typeface="Helvetica Neue"/>
              <a:buChar char="✓"/>
            </a:pPr>
            <a:r>
              <a:rPr b="1" lang="es" sz="1350">
                <a:solidFill>
                  <a:schemeClr val="dk1"/>
                </a:solidFill>
                <a:latin typeface="DM Sans"/>
                <a:ea typeface="DM Sans"/>
                <a:cs typeface="DM Sans"/>
                <a:sym typeface="DM Sans"/>
              </a:rPr>
              <a:t>Arrays</a:t>
            </a:r>
            <a:endParaRPr sz="1350">
              <a:solidFill>
                <a:schemeClr val="accent6"/>
              </a:solidFill>
              <a:latin typeface="DM Sans"/>
              <a:ea typeface="DM Sans"/>
              <a:cs typeface="DM Sans"/>
              <a:sym typeface="DM Sans"/>
            </a:endParaRPr>
          </a:p>
          <a:p>
            <a:pPr indent="-314325" lvl="0" marL="457200" rtl="0" algn="l">
              <a:lnSpc>
                <a:spcPct val="100000"/>
              </a:lnSpc>
              <a:spcBef>
                <a:spcPts val="1000"/>
              </a:spcBef>
              <a:spcAft>
                <a:spcPts val="1000"/>
              </a:spcAft>
              <a:buClr>
                <a:schemeClr val="accent4"/>
              </a:buClr>
              <a:buSzPts val="1350"/>
              <a:buFont typeface="Helvetica Neue"/>
              <a:buChar char="✓"/>
            </a:pPr>
            <a:r>
              <a:rPr b="1" lang="es" sz="1350">
                <a:solidFill>
                  <a:schemeClr val="dk1"/>
                </a:solidFill>
                <a:latin typeface="DM Sans"/>
                <a:ea typeface="DM Sans"/>
                <a:cs typeface="DM Sans"/>
                <a:sym typeface="DM Sans"/>
              </a:rPr>
              <a:t>Métodos de búsqueda y filtrado sobre el Array</a:t>
            </a:r>
            <a:r>
              <a:rPr lang="es" sz="1350">
                <a:solidFill>
                  <a:schemeClr val="dk1"/>
                </a:solidFill>
                <a:latin typeface="DM Sans"/>
                <a:ea typeface="DM Sans"/>
                <a:cs typeface="DM Sans"/>
                <a:sym typeface="DM Sans"/>
              </a:rPr>
              <a:t> </a:t>
            </a:r>
            <a:endParaRPr sz="1350">
              <a:solidFill>
                <a:schemeClr val="lt1"/>
              </a:solidFill>
              <a:latin typeface="DM Sans"/>
              <a:ea typeface="DM Sans"/>
              <a:cs typeface="DM Sans"/>
              <a:sym typeface="DM Sans"/>
            </a:endParaRPr>
          </a:p>
        </p:txBody>
      </p:sp>
      <p:grpSp>
        <p:nvGrpSpPr>
          <p:cNvPr id="373" name="Google Shape;373;p53"/>
          <p:cNvGrpSpPr/>
          <p:nvPr/>
        </p:nvGrpSpPr>
        <p:grpSpPr>
          <a:xfrm>
            <a:off x="529950" y="468264"/>
            <a:ext cx="431074" cy="431074"/>
            <a:chOff x="7208351" y="2467173"/>
            <a:chExt cx="738900" cy="738900"/>
          </a:xfrm>
        </p:grpSpPr>
        <p:sp>
          <p:nvSpPr>
            <p:cNvPr id="374" name="Google Shape;374;p53"/>
            <p:cNvSpPr/>
            <p:nvPr/>
          </p:nvSpPr>
          <p:spPr>
            <a:xfrm>
              <a:off x="7208351"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5" name="Google Shape;375;p53" title="ícono de entrega final"/>
            <p:cNvPicPr preferRelativeResize="0"/>
            <p:nvPr/>
          </p:nvPicPr>
          <p:blipFill>
            <a:blip r:embed="rId3">
              <a:alphaModFix/>
            </a:blip>
            <a:stretch>
              <a:fillRect/>
            </a:stretch>
          </p:blipFill>
          <p:spPr>
            <a:xfrm>
              <a:off x="7352500" y="2611301"/>
              <a:ext cx="450600" cy="450622"/>
            </a:xfrm>
            <a:prstGeom prst="rect">
              <a:avLst/>
            </a:prstGeom>
            <a:noFill/>
            <a:ln>
              <a:noFill/>
            </a:ln>
          </p:spPr>
        </p:pic>
      </p:grpSp>
      <p:pic>
        <p:nvPicPr>
          <p:cNvPr id="376" name="Google Shape;376;p53"/>
          <p:cNvPicPr preferRelativeResize="0"/>
          <p:nvPr/>
        </p:nvPicPr>
        <p:blipFill>
          <a:blip r:embed="rId4">
            <a:alphaModFix/>
          </a:blip>
          <a:stretch>
            <a:fillRect/>
          </a:stretch>
        </p:blipFill>
        <p:spPr>
          <a:xfrm>
            <a:off x="5401338" y="2042725"/>
            <a:ext cx="3219126" cy="21460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8"/>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3000">
                <a:solidFill>
                  <a:srgbClr val="EAFF6A"/>
                </a:solidFill>
                <a:latin typeface="DM Sans"/>
                <a:ea typeface="DM Sans"/>
                <a:cs typeface="DM Sans"/>
                <a:sym typeface="DM Sans"/>
              </a:rPr>
              <a:t>Objetivos de la clase</a:t>
            </a:r>
            <a:endParaRPr b="1" sz="3000">
              <a:solidFill>
                <a:srgbClr val="EAFF6A"/>
              </a:solidFill>
              <a:latin typeface="DM Sans"/>
              <a:ea typeface="DM Sans"/>
              <a:cs typeface="DM Sans"/>
              <a:sym typeface="DM Sans"/>
            </a:endParaRPr>
          </a:p>
        </p:txBody>
      </p:sp>
      <p:pic>
        <p:nvPicPr>
          <p:cNvPr id="67" name="Google Shape;67;p18"/>
          <p:cNvPicPr preferRelativeResize="0"/>
          <p:nvPr/>
        </p:nvPicPr>
        <p:blipFill>
          <a:blip r:embed="rId3">
            <a:alphaModFix/>
          </a:blip>
          <a:stretch>
            <a:fillRect/>
          </a:stretch>
        </p:blipFill>
        <p:spPr>
          <a:xfrm>
            <a:off x="1665538" y="1721688"/>
            <a:ext cx="196975" cy="196975"/>
          </a:xfrm>
          <a:prstGeom prst="rect">
            <a:avLst/>
          </a:prstGeom>
          <a:noFill/>
          <a:ln>
            <a:noFill/>
          </a:ln>
        </p:spPr>
      </p:pic>
      <p:sp>
        <p:nvSpPr>
          <p:cNvPr id="68" name="Google Shape;68;p18"/>
          <p:cNvSpPr txBox="1"/>
          <p:nvPr/>
        </p:nvSpPr>
        <p:spPr>
          <a:xfrm>
            <a:off x="2183061" y="1616263"/>
            <a:ext cx="42813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solidFill>
                  <a:schemeClr val="lt1"/>
                </a:solidFill>
                <a:latin typeface="DM Sans"/>
                <a:ea typeface="DM Sans"/>
                <a:cs typeface="DM Sans"/>
                <a:sym typeface="DM Sans"/>
              </a:rPr>
              <a:t>Conocer y utilizar las funciones del objeto Math.</a:t>
            </a:r>
            <a:endParaRPr sz="1350">
              <a:solidFill>
                <a:schemeClr val="lt1"/>
              </a:solidFill>
              <a:latin typeface="DM Sans"/>
              <a:ea typeface="DM Sans"/>
              <a:cs typeface="DM Sans"/>
              <a:sym typeface="DM Sans"/>
            </a:endParaRPr>
          </a:p>
        </p:txBody>
      </p:sp>
      <p:pic>
        <p:nvPicPr>
          <p:cNvPr id="69" name="Google Shape;69;p18"/>
          <p:cNvPicPr preferRelativeResize="0"/>
          <p:nvPr/>
        </p:nvPicPr>
        <p:blipFill>
          <a:blip r:embed="rId3">
            <a:alphaModFix/>
          </a:blip>
          <a:stretch>
            <a:fillRect/>
          </a:stretch>
        </p:blipFill>
        <p:spPr>
          <a:xfrm>
            <a:off x="1664638" y="2464413"/>
            <a:ext cx="196975" cy="196975"/>
          </a:xfrm>
          <a:prstGeom prst="rect">
            <a:avLst/>
          </a:prstGeom>
          <a:noFill/>
          <a:ln>
            <a:noFill/>
          </a:ln>
        </p:spPr>
      </p:pic>
      <p:sp>
        <p:nvSpPr>
          <p:cNvPr id="70" name="Google Shape;70;p18"/>
          <p:cNvSpPr txBox="1"/>
          <p:nvPr/>
        </p:nvSpPr>
        <p:spPr>
          <a:xfrm>
            <a:off x="2183050" y="2354013"/>
            <a:ext cx="42813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solidFill>
                  <a:schemeClr val="lt1"/>
                </a:solidFill>
                <a:latin typeface="DM Sans"/>
                <a:ea typeface="DM Sans"/>
                <a:cs typeface="DM Sans"/>
                <a:sym typeface="DM Sans"/>
              </a:rPr>
              <a:t>Aprender a manejar fechas con Date.</a:t>
            </a:r>
            <a:endParaRPr sz="1350">
              <a:solidFill>
                <a:schemeClr val="lt1"/>
              </a:solidFill>
              <a:latin typeface="DM Sans"/>
              <a:ea typeface="DM Sans"/>
              <a:cs typeface="DM Sans"/>
              <a:sym typeface="DM Sans"/>
            </a:endParaRPr>
          </a:p>
        </p:txBody>
      </p:sp>
      <p:cxnSp>
        <p:nvCxnSpPr>
          <p:cNvPr id="71" name="Google Shape;71;p18"/>
          <p:cNvCxnSpPr>
            <a:stCxn id="67" idx="2"/>
            <a:endCxn id="69" idx="0"/>
          </p:cNvCxnSpPr>
          <p:nvPr/>
        </p:nvCxnSpPr>
        <p:spPr>
          <a:xfrm rot="5400000">
            <a:off x="1490725" y="2191062"/>
            <a:ext cx="545700" cy="900"/>
          </a:xfrm>
          <a:prstGeom prst="bentConnector3">
            <a:avLst>
              <a:gd fmla="val 50005" name="adj1"/>
            </a:avLst>
          </a:prstGeom>
          <a:noFill/>
          <a:ln cap="flat" cmpd="sng" w="9525">
            <a:solidFill>
              <a:srgbClr val="EAFF6A"/>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5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¿Preguntas?</a:t>
            </a:r>
            <a:endParaRPr b="1" sz="4000">
              <a:solidFill>
                <a:srgbClr val="EAFF6A"/>
              </a:solidFill>
              <a:latin typeface="DM Sans"/>
              <a:ea typeface="DM Sans"/>
              <a:cs typeface="DM Sans"/>
              <a:sym typeface="DM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pic>
        <p:nvPicPr>
          <p:cNvPr id="386" name="Google Shape;386;p55"/>
          <p:cNvPicPr preferRelativeResize="0"/>
          <p:nvPr/>
        </p:nvPicPr>
        <p:blipFill rotWithShape="1">
          <a:blip r:embed="rId3">
            <a:alphaModFix/>
          </a:blip>
          <a:srcRect b="0" l="3325" r="0" t="931"/>
          <a:stretch/>
        </p:blipFill>
        <p:spPr>
          <a:xfrm>
            <a:off x="-8600" y="0"/>
            <a:ext cx="3314524" cy="5143501"/>
          </a:xfrm>
          <a:prstGeom prst="rect">
            <a:avLst/>
          </a:prstGeom>
          <a:noFill/>
          <a:ln>
            <a:noFill/>
          </a:ln>
        </p:spPr>
      </p:pic>
      <p:sp>
        <p:nvSpPr>
          <p:cNvPr id="387" name="Google Shape;387;p55"/>
          <p:cNvSpPr txBox="1"/>
          <p:nvPr/>
        </p:nvSpPr>
        <p:spPr>
          <a:xfrm>
            <a:off x="3641425" y="902250"/>
            <a:ext cx="4987200" cy="11697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b="1" lang="es" sz="4000">
                <a:solidFill>
                  <a:schemeClr val="dk1"/>
                </a:solidFill>
                <a:latin typeface="DM Sans"/>
                <a:ea typeface="DM Sans"/>
                <a:cs typeface="DM Sans"/>
                <a:sym typeface="DM Sans"/>
              </a:rPr>
              <a:t>Encuesta</a:t>
            </a:r>
            <a:endParaRPr b="1" sz="4000">
              <a:solidFill>
                <a:schemeClr val="dk1"/>
              </a:solidFill>
              <a:latin typeface="DM Sans"/>
              <a:ea typeface="DM Sans"/>
              <a:cs typeface="DM Sans"/>
              <a:sym typeface="DM Sans"/>
            </a:endParaRPr>
          </a:p>
          <a:p>
            <a:pPr indent="0" lvl="0" marL="0" rtl="0" algn="l">
              <a:lnSpc>
                <a:spcPct val="80000"/>
              </a:lnSpc>
              <a:spcBef>
                <a:spcPts val="0"/>
              </a:spcBef>
              <a:spcAft>
                <a:spcPts val="0"/>
              </a:spcAft>
              <a:buNone/>
            </a:pPr>
            <a:r>
              <a:rPr b="1" lang="es" sz="4000">
                <a:solidFill>
                  <a:srgbClr val="83AEFB"/>
                </a:solidFill>
                <a:latin typeface="DM Sans"/>
                <a:ea typeface="DM Sans"/>
                <a:cs typeface="DM Sans"/>
                <a:sym typeface="DM Sans"/>
              </a:rPr>
              <a:t>sobre esta clase</a:t>
            </a:r>
            <a:endParaRPr b="1" sz="4000">
              <a:solidFill>
                <a:srgbClr val="83AEFB"/>
              </a:solidFill>
              <a:latin typeface="DM Sans"/>
              <a:ea typeface="DM Sans"/>
              <a:cs typeface="DM Sans"/>
              <a:sym typeface="DM Sans"/>
            </a:endParaRPr>
          </a:p>
        </p:txBody>
      </p:sp>
      <p:sp>
        <p:nvSpPr>
          <p:cNvPr id="388" name="Google Shape;388;p55"/>
          <p:cNvSpPr txBox="1"/>
          <p:nvPr/>
        </p:nvSpPr>
        <p:spPr>
          <a:xfrm>
            <a:off x="3641425" y="2411900"/>
            <a:ext cx="4987200" cy="195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rgbClr val="83AEFB"/>
                </a:solidFill>
                <a:latin typeface="DM Sans Medium"/>
                <a:ea typeface="DM Sans Medium"/>
                <a:cs typeface="DM Sans Medium"/>
                <a:sym typeface="DM Sans Medium"/>
              </a:rPr>
              <a:t>Por encuestas de Zoom</a:t>
            </a:r>
            <a:endParaRPr sz="1800">
              <a:solidFill>
                <a:srgbClr val="83AEFB"/>
              </a:solidFill>
              <a:latin typeface="DM Sans Medium"/>
              <a:ea typeface="DM Sans Medium"/>
              <a:cs typeface="DM Sans Medium"/>
              <a:sym typeface="DM Sans Medium"/>
            </a:endParaRPr>
          </a:p>
          <a:p>
            <a:pPr indent="0" lvl="0" marL="0" rtl="0" algn="l">
              <a:spcBef>
                <a:spcPts val="0"/>
              </a:spcBef>
              <a:spcAft>
                <a:spcPts val="0"/>
              </a:spcAft>
              <a:buNone/>
            </a:pPr>
            <a:r>
              <a:t/>
            </a:r>
            <a:endParaRPr sz="1600">
              <a:latin typeface="Helvetica Neue Light"/>
              <a:ea typeface="Helvetica Neue Light"/>
              <a:cs typeface="Helvetica Neue Light"/>
              <a:sym typeface="Helvetica Neue Light"/>
            </a:endParaRPr>
          </a:p>
          <a:p>
            <a:pPr indent="0" lvl="0" marL="0" rtl="0" algn="l">
              <a:spcBef>
                <a:spcPts val="0"/>
              </a:spcBef>
              <a:spcAft>
                <a:spcPts val="0"/>
              </a:spcAft>
              <a:buNone/>
            </a:pPr>
            <a:r>
              <a:rPr b="1" lang="es" sz="1350">
                <a:latin typeface="DM Sans"/>
                <a:ea typeface="DM Sans"/>
                <a:cs typeface="DM Sans"/>
                <a:sym typeface="DM Sans"/>
              </a:rPr>
              <a:t>¡Terminamos el módulo 2: Objetos y Arrays! </a:t>
            </a:r>
            <a:endParaRPr b="1" sz="1350">
              <a:latin typeface="DM Sans"/>
              <a:ea typeface="DM Sans"/>
              <a:cs typeface="DM Sans"/>
              <a:sym typeface="DM Sans"/>
            </a:endParaRPr>
          </a:p>
          <a:p>
            <a:pPr indent="0" lvl="0" marL="0" rtl="0" algn="l">
              <a:spcBef>
                <a:spcPts val="0"/>
              </a:spcBef>
              <a:spcAft>
                <a:spcPts val="0"/>
              </a:spcAft>
              <a:buNone/>
            </a:pPr>
            <a:r>
              <a:t/>
            </a:r>
            <a:endParaRPr sz="1350">
              <a:latin typeface="DM Sans"/>
              <a:ea typeface="DM Sans"/>
              <a:cs typeface="DM Sans"/>
              <a:sym typeface="DM Sans"/>
            </a:endParaRPr>
          </a:p>
          <a:p>
            <a:pPr indent="0" lvl="0" marL="0" rtl="0" algn="l">
              <a:spcBef>
                <a:spcPts val="0"/>
              </a:spcBef>
              <a:spcAft>
                <a:spcPts val="0"/>
              </a:spcAft>
              <a:buNone/>
            </a:pPr>
            <a:r>
              <a:rPr lang="es" sz="1350">
                <a:latin typeface="DM Sans"/>
                <a:ea typeface="DM Sans"/>
                <a:cs typeface="DM Sans"/>
                <a:sym typeface="DM Sans"/>
              </a:rPr>
              <a:t>Cuéntanos qué temas te resultaron más complejos de entender. </a:t>
            </a:r>
            <a:r>
              <a:rPr b="1" lang="es" sz="1350">
                <a:latin typeface="DM Sans"/>
                <a:ea typeface="DM Sans"/>
                <a:cs typeface="DM Sans"/>
                <a:sym typeface="DM Sans"/>
              </a:rPr>
              <a:t>Puedes elegir más de uno</a:t>
            </a:r>
            <a:r>
              <a:rPr lang="es" sz="1350">
                <a:latin typeface="DM Sans"/>
                <a:ea typeface="DM Sans"/>
                <a:cs typeface="DM Sans"/>
                <a:sym typeface="DM Sans"/>
              </a:rPr>
              <a:t>. Vamos a retomar aquellos temas que resultaron de mayor dificultad en el próximo AfterClass.</a:t>
            </a:r>
            <a:endParaRPr sz="1350">
              <a:latin typeface="DM Sans"/>
              <a:ea typeface="DM Sans"/>
              <a:cs typeface="DM Sans"/>
              <a:sym typeface="DM Sans"/>
            </a:endParaRPr>
          </a:p>
        </p:txBody>
      </p:sp>
      <p:pic>
        <p:nvPicPr>
          <p:cNvPr id="389" name="Google Shape;389;p55"/>
          <p:cNvPicPr preferRelativeResize="0"/>
          <p:nvPr/>
        </p:nvPicPr>
        <p:blipFill rotWithShape="1">
          <a:blip r:embed="rId4">
            <a:alphaModFix/>
          </a:blip>
          <a:srcRect b="0" l="33171" r="23876" t="0"/>
          <a:stretch/>
        </p:blipFill>
        <p:spPr>
          <a:xfrm>
            <a:off x="-8600" y="0"/>
            <a:ext cx="3314524" cy="5143501"/>
          </a:xfrm>
          <a:prstGeom prst="rect">
            <a:avLst/>
          </a:prstGeom>
          <a:noFill/>
          <a:ln>
            <a:noFill/>
          </a:ln>
        </p:spPr>
      </p:pic>
      <p:pic>
        <p:nvPicPr>
          <p:cNvPr id="390" name="Google Shape;390;p55" title="imagen decorativa de un foco de luz"/>
          <p:cNvPicPr preferRelativeResize="0"/>
          <p:nvPr/>
        </p:nvPicPr>
        <p:blipFill rotWithShape="1">
          <a:blip r:embed="rId5">
            <a:alphaModFix/>
          </a:blip>
          <a:srcRect b="0" l="29645" r="28316" t="0"/>
          <a:stretch/>
        </p:blipFill>
        <p:spPr>
          <a:xfrm>
            <a:off x="-8600" y="0"/>
            <a:ext cx="3314524" cy="5143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6"/>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4000">
                <a:solidFill>
                  <a:srgbClr val="FFFFFF"/>
                </a:solidFill>
                <a:latin typeface="DM Sans"/>
                <a:ea typeface="DM Sans"/>
                <a:cs typeface="DM Sans"/>
                <a:sym typeface="DM Sans"/>
              </a:rPr>
              <a:t>Muchas gracias</a:t>
            </a:r>
            <a:r>
              <a:rPr b="1" lang="es" sz="4000">
                <a:solidFill>
                  <a:srgbClr val="EAFF6A"/>
                </a:solidFill>
                <a:latin typeface="DM Sans"/>
                <a:ea typeface="DM Sans"/>
                <a:cs typeface="DM Sans"/>
                <a:sym typeface="DM Sans"/>
              </a:rPr>
              <a:t>.</a:t>
            </a:r>
            <a:endParaRPr sz="4000">
              <a:solidFill>
                <a:srgbClr val="EAFF6A"/>
              </a:solidFill>
              <a:latin typeface="DM Sans"/>
              <a:ea typeface="DM Sans"/>
              <a:cs typeface="DM Sans"/>
              <a:sym typeface="DM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7"/>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s" sz="4000">
                <a:solidFill>
                  <a:srgbClr val="EAFF6A"/>
                </a:solidFill>
                <a:latin typeface="DM Sans"/>
                <a:ea typeface="DM Sans"/>
                <a:cs typeface="DM Sans"/>
                <a:sym typeface="DM Sans"/>
              </a:rPr>
              <a:t>Resumen</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100000"/>
              </a:lnSpc>
              <a:spcBef>
                <a:spcPts val="0"/>
              </a:spcBef>
              <a:spcAft>
                <a:spcPts val="0"/>
              </a:spcAft>
              <a:buNone/>
            </a:pPr>
            <a:r>
              <a:rPr b="1" lang="es" sz="4000">
                <a:solidFill>
                  <a:schemeClr val="lt1"/>
                </a:solidFill>
                <a:latin typeface="DM Sans"/>
                <a:ea typeface="DM Sans"/>
                <a:cs typeface="DM Sans"/>
                <a:sym typeface="DM Sans"/>
              </a:rPr>
              <a:t>de la clase hoy</a:t>
            </a:r>
            <a:endParaRPr sz="4000">
              <a:solidFill>
                <a:schemeClr val="lt1"/>
              </a:solidFill>
              <a:latin typeface="DM Sans"/>
              <a:ea typeface="DM Sans"/>
              <a:cs typeface="DM Sans"/>
              <a:sym typeface="DM Sans"/>
            </a:endParaRPr>
          </a:p>
        </p:txBody>
      </p:sp>
      <p:sp>
        <p:nvSpPr>
          <p:cNvPr id="401" name="Google Shape;401;p57"/>
          <p:cNvSpPr txBox="1"/>
          <p:nvPr/>
        </p:nvSpPr>
        <p:spPr>
          <a:xfrm>
            <a:off x="2109143" y="2185288"/>
            <a:ext cx="4925700" cy="127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50">
              <a:solidFill>
                <a:schemeClr val="lt1"/>
              </a:solidFill>
              <a:latin typeface="DM Sans"/>
              <a:ea typeface="DM Sans"/>
              <a:cs typeface="DM Sans"/>
              <a:sym typeface="DM Sans"/>
            </a:endParaRPr>
          </a:p>
          <a:p>
            <a:pPr indent="-314325" lvl="0" marL="457200" rtl="0" algn="l">
              <a:spcBef>
                <a:spcPts val="1000"/>
              </a:spcBef>
              <a:spcAft>
                <a:spcPts val="0"/>
              </a:spcAft>
              <a:buClr>
                <a:srgbClr val="EAFF6A"/>
              </a:buClr>
              <a:buSzPts val="1350"/>
              <a:buFont typeface="DM Sans"/>
              <a:buChar char="✓"/>
            </a:pPr>
            <a:r>
              <a:rPr lang="es" sz="1350">
                <a:solidFill>
                  <a:schemeClr val="lt1"/>
                </a:solidFill>
                <a:latin typeface="DM Sans"/>
                <a:ea typeface="DM Sans"/>
                <a:cs typeface="DM Sans"/>
                <a:sym typeface="DM Sans"/>
              </a:rPr>
              <a:t>Objeto Math: Propiedades y métodos.</a:t>
            </a:r>
            <a:endParaRPr sz="1350">
              <a:solidFill>
                <a:schemeClr val="lt1"/>
              </a:solidFill>
              <a:latin typeface="DM Sans"/>
              <a:ea typeface="DM Sans"/>
              <a:cs typeface="DM Sans"/>
              <a:sym typeface="DM Sans"/>
            </a:endParaRPr>
          </a:p>
          <a:p>
            <a:pPr indent="-314325" lvl="0" marL="457200" rtl="0" algn="l">
              <a:spcBef>
                <a:spcPts val="1000"/>
              </a:spcBef>
              <a:spcAft>
                <a:spcPts val="1000"/>
              </a:spcAft>
              <a:buClr>
                <a:srgbClr val="EAFF6A"/>
              </a:buClr>
              <a:buSzPts val="1350"/>
              <a:buFont typeface="DM Sans"/>
              <a:buChar char="✓"/>
            </a:pPr>
            <a:r>
              <a:rPr lang="es" sz="1350">
                <a:solidFill>
                  <a:schemeClr val="lt1"/>
                </a:solidFill>
                <a:latin typeface="DM Sans"/>
                <a:ea typeface="DM Sans"/>
                <a:cs typeface="DM Sans"/>
                <a:sym typeface="DM Sans"/>
              </a:rPr>
              <a:t>Clase Date: Constructor, Valor, Presentación y Diferencias entre fechas.</a:t>
            </a:r>
            <a:endParaRPr sz="1350">
              <a:solidFill>
                <a:schemeClr val="lt1"/>
              </a:solidFill>
              <a:latin typeface="DM Sans"/>
              <a:ea typeface="DM Sans"/>
              <a:cs typeface="DM Sans"/>
              <a:sym typeface="DM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8"/>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Opina y valora</a:t>
            </a:r>
            <a:r>
              <a:rPr b="1" lang="es" sz="4000">
                <a:solidFill>
                  <a:srgbClr val="DEFC52"/>
                </a:solidFill>
                <a:latin typeface="DM Sans"/>
                <a:ea typeface="DM Sans"/>
                <a:cs typeface="DM Sans"/>
                <a:sym typeface="DM Sans"/>
              </a:rPr>
              <a:t> </a:t>
            </a:r>
            <a:endParaRPr b="1" sz="4000">
              <a:solidFill>
                <a:srgbClr val="DEFC52"/>
              </a:solidFill>
              <a:latin typeface="DM Sans"/>
              <a:ea typeface="DM Sans"/>
              <a:cs typeface="DM Sans"/>
              <a:sym typeface="DM Sans"/>
            </a:endParaRPr>
          </a:p>
          <a:p>
            <a:pPr indent="0" lvl="0" marL="0" rtl="0" algn="ctr">
              <a:lnSpc>
                <a:spcPct val="90000"/>
              </a:lnSpc>
              <a:spcBef>
                <a:spcPts val="0"/>
              </a:spcBef>
              <a:spcAft>
                <a:spcPts val="0"/>
              </a:spcAft>
              <a:buNone/>
            </a:pPr>
            <a:r>
              <a:rPr b="1" lang="es" sz="4000">
                <a:solidFill>
                  <a:schemeClr val="lt1"/>
                </a:solidFill>
                <a:latin typeface="DM Sans"/>
                <a:ea typeface="DM Sans"/>
                <a:cs typeface="DM Sans"/>
                <a:sym typeface="DM Sans"/>
              </a:rPr>
              <a:t>esta clase</a:t>
            </a:r>
            <a:endParaRPr b="1" sz="4000">
              <a:solidFill>
                <a:schemeClr val="lt1"/>
              </a:solidFill>
              <a:latin typeface="DM Sans"/>
              <a:ea typeface="DM Sans"/>
              <a:cs typeface="DM Sans"/>
              <a:sym typeface="DM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pic>
        <p:nvPicPr>
          <p:cNvPr id="411" name="Google Shape;411;p59" title="Hashtag &quot;democratizando la educación&quot;"/>
          <p:cNvPicPr preferRelativeResize="0"/>
          <p:nvPr/>
        </p:nvPicPr>
        <p:blipFill>
          <a:blip r:embed="rId3">
            <a:alphaModFix/>
          </a:blip>
          <a:stretch>
            <a:fillRect/>
          </a:stretch>
        </p:blipFill>
        <p:spPr>
          <a:xfrm>
            <a:off x="1609675" y="2410500"/>
            <a:ext cx="5924650" cy="32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9"/>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9"/>
          <p:cNvSpPr txBox="1"/>
          <p:nvPr/>
        </p:nvSpPr>
        <p:spPr>
          <a:xfrm>
            <a:off x="884625" y="468275"/>
            <a:ext cx="3184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600">
                <a:solidFill>
                  <a:schemeClr val="dk1"/>
                </a:solidFill>
                <a:latin typeface="DM Sans"/>
                <a:ea typeface="DM Sans"/>
                <a:cs typeface="DM Sans"/>
                <a:sym typeface="DM Sans"/>
              </a:rPr>
              <a:t>MAPA DE </a:t>
            </a:r>
            <a:r>
              <a:rPr lang="es" sz="1600">
                <a:solidFill>
                  <a:schemeClr val="dk1"/>
                </a:solidFill>
                <a:latin typeface="DM Sans"/>
                <a:ea typeface="DM Sans"/>
                <a:cs typeface="DM Sans"/>
                <a:sym typeface="DM Sans"/>
              </a:rPr>
              <a:t>CONCEPTOS</a:t>
            </a:r>
            <a:r>
              <a:rPr lang="es" sz="1600">
                <a:solidFill>
                  <a:schemeClr val="dk1"/>
                </a:solidFill>
                <a:latin typeface="DM Sans"/>
                <a:ea typeface="DM Sans"/>
                <a:cs typeface="DM Sans"/>
                <a:sym typeface="DM Sans"/>
              </a:rPr>
              <a:t> CLASE 7</a:t>
            </a:r>
            <a:endParaRPr>
              <a:latin typeface="DM Sans"/>
              <a:ea typeface="DM Sans"/>
              <a:cs typeface="DM Sans"/>
              <a:sym typeface="DM Sans"/>
            </a:endParaRPr>
          </a:p>
        </p:txBody>
      </p:sp>
      <p:pic>
        <p:nvPicPr>
          <p:cNvPr id="78" name="Google Shape;78;p19" title="ícono de mapa de contenidos"/>
          <p:cNvPicPr preferRelativeResize="0"/>
          <p:nvPr/>
        </p:nvPicPr>
        <p:blipFill>
          <a:blip r:embed="rId3">
            <a:alphaModFix/>
          </a:blip>
          <a:stretch>
            <a:fillRect/>
          </a:stretch>
        </p:blipFill>
        <p:spPr>
          <a:xfrm>
            <a:off x="586275" y="533519"/>
            <a:ext cx="300599" cy="300618"/>
          </a:xfrm>
          <a:prstGeom prst="rect">
            <a:avLst/>
          </a:prstGeom>
          <a:noFill/>
          <a:ln>
            <a:noFill/>
          </a:ln>
        </p:spPr>
      </p:pic>
      <p:sp>
        <p:nvSpPr>
          <p:cNvPr id="79" name="Google Shape;79;p19"/>
          <p:cNvSpPr/>
          <p:nvPr/>
        </p:nvSpPr>
        <p:spPr>
          <a:xfrm>
            <a:off x="1463800" y="1533655"/>
            <a:ext cx="1669500" cy="6183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100">
                <a:solidFill>
                  <a:srgbClr val="FFFFFF"/>
                </a:solidFill>
                <a:latin typeface="Helvetica Neue"/>
                <a:ea typeface="Helvetica Neue"/>
                <a:cs typeface="Helvetica Neue"/>
                <a:sym typeface="Helvetica Neue"/>
              </a:rPr>
              <a:t>Funciones de orden superior</a:t>
            </a:r>
            <a:endParaRPr sz="1200">
              <a:solidFill>
                <a:srgbClr val="FFFFFF"/>
              </a:solidFill>
              <a:latin typeface="DM Sans"/>
              <a:ea typeface="DM Sans"/>
              <a:cs typeface="DM Sans"/>
              <a:sym typeface="DM Sans"/>
            </a:endParaRPr>
          </a:p>
        </p:txBody>
      </p:sp>
      <p:sp>
        <p:nvSpPr>
          <p:cNvPr id="80" name="Google Shape;80;p19"/>
          <p:cNvSpPr/>
          <p:nvPr/>
        </p:nvSpPr>
        <p:spPr>
          <a:xfrm>
            <a:off x="4257389" y="1685618"/>
            <a:ext cx="16695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Recibir funciones por parámetro</a:t>
            </a:r>
            <a:endParaRPr sz="1200">
              <a:solidFill>
                <a:srgbClr val="222222"/>
              </a:solidFill>
              <a:latin typeface="DM Sans"/>
              <a:ea typeface="DM Sans"/>
              <a:cs typeface="DM Sans"/>
              <a:sym typeface="DM Sans"/>
            </a:endParaRPr>
          </a:p>
        </p:txBody>
      </p:sp>
      <p:sp>
        <p:nvSpPr>
          <p:cNvPr id="81" name="Google Shape;81;p19"/>
          <p:cNvSpPr/>
          <p:nvPr/>
        </p:nvSpPr>
        <p:spPr>
          <a:xfrm>
            <a:off x="4257274" y="1015600"/>
            <a:ext cx="16695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Retornar funciones</a:t>
            </a:r>
            <a:endParaRPr sz="1200">
              <a:solidFill>
                <a:srgbClr val="222222"/>
              </a:solidFill>
              <a:latin typeface="DM Sans"/>
              <a:ea typeface="DM Sans"/>
              <a:cs typeface="DM Sans"/>
              <a:sym typeface="DM Sans"/>
            </a:endParaRPr>
          </a:p>
        </p:txBody>
      </p:sp>
      <p:cxnSp>
        <p:nvCxnSpPr>
          <p:cNvPr id="82" name="Google Shape;82;p19"/>
          <p:cNvCxnSpPr>
            <a:endCxn id="81" idx="1"/>
          </p:cNvCxnSpPr>
          <p:nvPr/>
        </p:nvCxnSpPr>
        <p:spPr>
          <a:xfrm flipH="1" rot="10800000">
            <a:off x="3293674" y="1292050"/>
            <a:ext cx="963600" cy="663300"/>
          </a:xfrm>
          <a:prstGeom prst="bentConnector3">
            <a:avLst>
              <a:gd fmla="val 50000" name="adj1"/>
            </a:avLst>
          </a:prstGeom>
          <a:noFill/>
          <a:ln cap="flat" cmpd="sng" w="9525">
            <a:solidFill>
              <a:srgbClr val="CCCCCC"/>
            </a:solidFill>
            <a:prstDash val="solid"/>
            <a:round/>
            <a:headEnd len="med" w="med" type="none"/>
            <a:tailEnd len="med" w="med" type="oval"/>
          </a:ln>
        </p:spPr>
      </p:cxnSp>
      <p:cxnSp>
        <p:nvCxnSpPr>
          <p:cNvPr id="83" name="Google Shape;83;p19"/>
          <p:cNvCxnSpPr>
            <a:endCxn id="80" idx="1"/>
          </p:cNvCxnSpPr>
          <p:nvPr/>
        </p:nvCxnSpPr>
        <p:spPr>
          <a:xfrm>
            <a:off x="3133289" y="1961468"/>
            <a:ext cx="1124100" cy="6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84" name="Google Shape;84;p19"/>
          <p:cNvSpPr/>
          <p:nvPr/>
        </p:nvSpPr>
        <p:spPr>
          <a:xfrm>
            <a:off x="4257274" y="2528512"/>
            <a:ext cx="1669500" cy="6183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Métodos de búsqueda y transformación</a:t>
            </a:r>
            <a:endParaRPr sz="1200">
              <a:solidFill>
                <a:srgbClr val="222222"/>
              </a:solidFill>
              <a:latin typeface="DM Sans"/>
              <a:ea typeface="DM Sans"/>
              <a:cs typeface="DM Sans"/>
              <a:sym typeface="DM Sans"/>
            </a:endParaRPr>
          </a:p>
        </p:txBody>
      </p:sp>
      <p:sp>
        <p:nvSpPr>
          <p:cNvPr id="85" name="Google Shape;85;p19"/>
          <p:cNvSpPr/>
          <p:nvPr/>
        </p:nvSpPr>
        <p:spPr>
          <a:xfrm>
            <a:off x="6833757" y="3847203"/>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reduce</a:t>
            </a:r>
            <a:endParaRPr sz="1200">
              <a:solidFill>
                <a:srgbClr val="222222"/>
              </a:solidFill>
              <a:latin typeface="DM Sans"/>
              <a:ea typeface="DM Sans"/>
              <a:cs typeface="DM Sans"/>
              <a:sym typeface="DM Sans"/>
            </a:endParaRPr>
          </a:p>
        </p:txBody>
      </p:sp>
      <p:cxnSp>
        <p:nvCxnSpPr>
          <p:cNvPr id="86" name="Google Shape;86;p19"/>
          <p:cNvCxnSpPr>
            <a:endCxn id="87" idx="1"/>
          </p:cNvCxnSpPr>
          <p:nvPr/>
        </p:nvCxnSpPr>
        <p:spPr>
          <a:xfrm flipH="1" rot="-5400000">
            <a:off x="5823507" y="3419944"/>
            <a:ext cx="1576800" cy="443700"/>
          </a:xfrm>
          <a:prstGeom prst="bentConnector2">
            <a:avLst/>
          </a:prstGeom>
          <a:noFill/>
          <a:ln cap="flat" cmpd="sng" w="9525">
            <a:solidFill>
              <a:srgbClr val="CCCCCC"/>
            </a:solidFill>
            <a:prstDash val="solid"/>
            <a:round/>
            <a:headEnd len="med" w="med" type="none"/>
            <a:tailEnd len="med" w="med" type="oval"/>
          </a:ln>
        </p:spPr>
      </p:cxnSp>
      <p:sp>
        <p:nvSpPr>
          <p:cNvPr id="87" name="Google Shape;87;p19"/>
          <p:cNvSpPr/>
          <p:nvPr/>
        </p:nvSpPr>
        <p:spPr>
          <a:xfrm>
            <a:off x="6833757" y="4268794"/>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sort</a:t>
            </a:r>
            <a:endParaRPr sz="1200">
              <a:solidFill>
                <a:srgbClr val="222222"/>
              </a:solidFill>
              <a:latin typeface="DM Sans"/>
              <a:ea typeface="DM Sans"/>
              <a:cs typeface="DM Sans"/>
              <a:sym typeface="DM Sans"/>
            </a:endParaRPr>
          </a:p>
        </p:txBody>
      </p:sp>
      <p:cxnSp>
        <p:nvCxnSpPr>
          <p:cNvPr id="88" name="Google Shape;88;p19"/>
          <p:cNvCxnSpPr>
            <a:stCxn id="84" idx="3"/>
            <a:endCxn id="89" idx="1"/>
          </p:cNvCxnSpPr>
          <p:nvPr/>
        </p:nvCxnSpPr>
        <p:spPr>
          <a:xfrm>
            <a:off x="5926774" y="2837662"/>
            <a:ext cx="906900" cy="763200"/>
          </a:xfrm>
          <a:prstGeom prst="bentConnector3">
            <a:avLst>
              <a:gd fmla="val 49994" name="adj1"/>
            </a:avLst>
          </a:prstGeom>
          <a:noFill/>
          <a:ln cap="flat" cmpd="sng" w="9525">
            <a:solidFill>
              <a:srgbClr val="CCCCCC"/>
            </a:solidFill>
            <a:prstDash val="solid"/>
            <a:round/>
            <a:headEnd len="med" w="med" type="none"/>
            <a:tailEnd len="med" w="med" type="oval"/>
          </a:ln>
        </p:spPr>
      </p:cxnSp>
      <p:sp>
        <p:nvSpPr>
          <p:cNvPr id="90" name="Google Shape;90;p19"/>
          <p:cNvSpPr/>
          <p:nvPr/>
        </p:nvSpPr>
        <p:spPr>
          <a:xfrm>
            <a:off x="6833584" y="3031657"/>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some</a:t>
            </a:r>
            <a:endParaRPr sz="1200">
              <a:solidFill>
                <a:srgbClr val="222222"/>
              </a:solidFill>
              <a:latin typeface="DM Sans"/>
              <a:ea typeface="DM Sans"/>
              <a:cs typeface="DM Sans"/>
              <a:sym typeface="DM Sans"/>
            </a:endParaRPr>
          </a:p>
        </p:txBody>
      </p:sp>
      <p:cxnSp>
        <p:nvCxnSpPr>
          <p:cNvPr id="91" name="Google Shape;91;p19"/>
          <p:cNvCxnSpPr>
            <a:stCxn id="84" idx="3"/>
          </p:cNvCxnSpPr>
          <p:nvPr/>
        </p:nvCxnSpPr>
        <p:spPr>
          <a:xfrm>
            <a:off x="5926774" y="2837662"/>
            <a:ext cx="902400" cy="3810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92" name="Google Shape;92;p19"/>
          <p:cNvSpPr/>
          <p:nvPr/>
        </p:nvSpPr>
        <p:spPr>
          <a:xfrm flipH="1">
            <a:off x="6833631" y="2610066"/>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filter</a:t>
            </a:r>
            <a:endParaRPr sz="1200">
              <a:solidFill>
                <a:srgbClr val="222222"/>
              </a:solidFill>
              <a:latin typeface="DM Sans"/>
              <a:ea typeface="DM Sans"/>
              <a:cs typeface="DM Sans"/>
              <a:sym typeface="DM Sans"/>
            </a:endParaRPr>
          </a:p>
        </p:txBody>
      </p:sp>
      <p:cxnSp>
        <p:nvCxnSpPr>
          <p:cNvPr id="93" name="Google Shape;93;p19"/>
          <p:cNvCxnSpPr>
            <a:stCxn id="84" idx="3"/>
          </p:cNvCxnSpPr>
          <p:nvPr/>
        </p:nvCxnSpPr>
        <p:spPr>
          <a:xfrm flipH="1" rot="10800000">
            <a:off x="5926774" y="2796862"/>
            <a:ext cx="902400" cy="40800"/>
          </a:xfrm>
          <a:prstGeom prst="bentConnector3">
            <a:avLst>
              <a:gd fmla="val 50000" name="adj1"/>
            </a:avLst>
          </a:prstGeom>
          <a:noFill/>
          <a:ln cap="flat" cmpd="sng" w="9525">
            <a:solidFill>
              <a:srgbClr val="CCCCCC"/>
            </a:solidFill>
            <a:prstDash val="solid"/>
            <a:round/>
            <a:headEnd len="med" w="med" type="none"/>
            <a:tailEnd len="med" w="med" type="oval"/>
          </a:ln>
        </p:spPr>
      </p:cxnSp>
      <p:sp>
        <p:nvSpPr>
          <p:cNvPr id="89" name="Google Shape;89;p19"/>
          <p:cNvSpPr/>
          <p:nvPr/>
        </p:nvSpPr>
        <p:spPr>
          <a:xfrm>
            <a:off x="6833584" y="3439430"/>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map</a:t>
            </a:r>
            <a:endParaRPr sz="1200">
              <a:solidFill>
                <a:srgbClr val="222222"/>
              </a:solidFill>
              <a:latin typeface="DM Sans"/>
              <a:ea typeface="DM Sans"/>
              <a:cs typeface="DM Sans"/>
              <a:sym typeface="DM Sans"/>
            </a:endParaRPr>
          </a:p>
        </p:txBody>
      </p:sp>
      <p:sp>
        <p:nvSpPr>
          <p:cNvPr id="94" name="Google Shape;94;p19"/>
          <p:cNvSpPr/>
          <p:nvPr/>
        </p:nvSpPr>
        <p:spPr>
          <a:xfrm flipH="1">
            <a:off x="6833459" y="2185861"/>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find</a:t>
            </a:r>
            <a:endParaRPr sz="1200">
              <a:solidFill>
                <a:srgbClr val="222222"/>
              </a:solidFill>
              <a:latin typeface="DM Sans"/>
              <a:ea typeface="DM Sans"/>
              <a:cs typeface="DM Sans"/>
              <a:sym typeface="DM Sans"/>
            </a:endParaRPr>
          </a:p>
        </p:txBody>
      </p:sp>
      <p:cxnSp>
        <p:nvCxnSpPr>
          <p:cNvPr id="95" name="Google Shape;95;p19"/>
          <p:cNvCxnSpPr>
            <a:stCxn id="84" idx="3"/>
            <a:endCxn id="94" idx="3"/>
          </p:cNvCxnSpPr>
          <p:nvPr/>
        </p:nvCxnSpPr>
        <p:spPr>
          <a:xfrm flipH="1" rot="10800000">
            <a:off x="5926774" y="2347162"/>
            <a:ext cx="906600" cy="490500"/>
          </a:xfrm>
          <a:prstGeom prst="bentConnector3">
            <a:avLst>
              <a:gd fmla="val 50003" name="adj1"/>
            </a:avLst>
          </a:prstGeom>
          <a:noFill/>
          <a:ln cap="flat" cmpd="sng" w="9525">
            <a:solidFill>
              <a:srgbClr val="CCCCCC"/>
            </a:solidFill>
            <a:prstDash val="solid"/>
            <a:round/>
            <a:headEnd len="med" w="med" type="none"/>
            <a:tailEnd len="med" w="med" type="oval"/>
          </a:ln>
        </p:spPr>
      </p:cxnSp>
      <p:sp>
        <p:nvSpPr>
          <p:cNvPr id="96" name="Google Shape;96;p19"/>
          <p:cNvSpPr/>
          <p:nvPr/>
        </p:nvSpPr>
        <p:spPr>
          <a:xfrm flipH="1">
            <a:off x="6838112" y="1773190"/>
            <a:ext cx="842100" cy="3228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200">
                <a:solidFill>
                  <a:srgbClr val="222222"/>
                </a:solidFill>
                <a:latin typeface="DM Sans"/>
                <a:ea typeface="DM Sans"/>
                <a:cs typeface="DM Sans"/>
                <a:sym typeface="DM Sans"/>
              </a:rPr>
              <a:t>forEach</a:t>
            </a:r>
            <a:endParaRPr sz="1200">
              <a:solidFill>
                <a:srgbClr val="222222"/>
              </a:solidFill>
              <a:latin typeface="DM Sans"/>
              <a:ea typeface="DM Sans"/>
              <a:cs typeface="DM Sans"/>
              <a:sym typeface="DM Sans"/>
            </a:endParaRPr>
          </a:p>
        </p:txBody>
      </p:sp>
      <p:cxnSp>
        <p:nvCxnSpPr>
          <p:cNvPr id="97" name="Google Shape;97;p19"/>
          <p:cNvCxnSpPr>
            <a:stCxn id="84" idx="3"/>
            <a:endCxn id="96" idx="3"/>
          </p:cNvCxnSpPr>
          <p:nvPr/>
        </p:nvCxnSpPr>
        <p:spPr>
          <a:xfrm flipH="1" rot="10800000">
            <a:off x="5926774" y="1934662"/>
            <a:ext cx="911400" cy="903000"/>
          </a:xfrm>
          <a:prstGeom prst="bentConnector3">
            <a:avLst>
              <a:gd fmla="val 49994" name="adj1"/>
            </a:avLst>
          </a:prstGeom>
          <a:noFill/>
          <a:ln cap="flat" cmpd="sng" w="9525">
            <a:solidFill>
              <a:srgbClr val="CCCCCC"/>
            </a:solidFill>
            <a:prstDash val="solid"/>
            <a:round/>
            <a:headEnd len="med" w="med" type="none"/>
            <a:tailEnd len="med" w="med" type="oval"/>
          </a:ln>
        </p:spPr>
      </p:cxnSp>
      <p:cxnSp>
        <p:nvCxnSpPr>
          <p:cNvPr id="98" name="Google Shape;98;p19"/>
          <p:cNvCxnSpPr/>
          <p:nvPr/>
        </p:nvCxnSpPr>
        <p:spPr>
          <a:xfrm flipH="1" rot="-5400000">
            <a:off x="5823554" y="2960506"/>
            <a:ext cx="1576800" cy="443700"/>
          </a:xfrm>
          <a:prstGeom prst="bentConnector2">
            <a:avLst/>
          </a:prstGeom>
          <a:noFill/>
          <a:ln cap="flat" cmpd="sng" w="9525">
            <a:solidFill>
              <a:srgbClr val="CCCCCC"/>
            </a:solidFill>
            <a:prstDash val="solid"/>
            <a:round/>
            <a:headEnd len="med" w="med" type="none"/>
            <a:tailEnd len="med" w="med" type="oval"/>
          </a:ln>
        </p:spPr>
      </p:cxnSp>
      <p:cxnSp>
        <p:nvCxnSpPr>
          <p:cNvPr id="99" name="Google Shape;99;p19"/>
          <p:cNvCxnSpPr>
            <a:stCxn id="79" idx="2"/>
            <a:endCxn id="84" idx="1"/>
          </p:cNvCxnSpPr>
          <p:nvPr/>
        </p:nvCxnSpPr>
        <p:spPr>
          <a:xfrm flipH="1" rot="-5400000">
            <a:off x="2935000" y="1515505"/>
            <a:ext cx="685800" cy="1958700"/>
          </a:xfrm>
          <a:prstGeom prst="bentConnector2">
            <a:avLst/>
          </a:prstGeom>
          <a:noFill/>
          <a:ln cap="flat" cmpd="sng" w="9525">
            <a:solidFill>
              <a:srgbClr val="B7B7B7"/>
            </a:solidFill>
            <a:prstDash val="solid"/>
            <a:round/>
            <a:headEnd len="med" w="med" type="oval"/>
            <a:tailEnd len="med" w="med" type="oval"/>
          </a:ln>
        </p:spPr>
      </p:cxnSp>
      <p:sp>
        <p:nvSpPr>
          <p:cNvPr id="100" name="Google Shape;100;p19"/>
          <p:cNvSpPr/>
          <p:nvPr/>
        </p:nvSpPr>
        <p:spPr>
          <a:xfrm>
            <a:off x="4257216" y="3489673"/>
            <a:ext cx="1669500" cy="3228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100">
                <a:solidFill>
                  <a:srgbClr val="FFFFFF"/>
                </a:solidFill>
                <a:latin typeface="Helvetica Neue"/>
                <a:ea typeface="Helvetica Neue"/>
                <a:cs typeface="Helvetica Neue"/>
                <a:sym typeface="Helvetica Neue"/>
              </a:rPr>
              <a:t>El objeto Math</a:t>
            </a:r>
            <a:endParaRPr sz="1100">
              <a:solidFill>
                <a:srgbClr val="FFFFFF"/>
              </a:solidFill>
              <a:latin typeface="Helvetica Neue"/>
              <a:ea typeface="Helvetica Neue"/>
              <a:cs typeface="Helvetica Neue"/>
              <a:sym typeface="Helvetica Neue"/>
            </a:endParaRPr>
          </a:p>
        </p:txBody>
      </p:sp>
      <p:cxnSp>
        <p:nvCxnSpPr>
          <p:cNvPr id="101" name="Google Shape;101;p19"/>
          <p:cNvCxnSpPr>
            <a:stCxn id="79" idx="2"/>
            <a:endCxn id="100" idx="1"/>
          </p:cNvCxnSpPr>
          <p:nvPr/>
        </p:nvCxnSpPr>
        <p:spPr>
          <a:xfrm flipH="1" rot="-5400000">
            <a:off x="2528350" y="1922155"/>
            <a:ext cx="1499100" cy="1958700"/>
          </a:xfrm>
          <a:prstGeom prst="bentConnector2">
            <a:avLst/>
          </a:prstGeom>
          <a:noFill/>
          <a:ln cap="flat" cmpd="sng" w="9525">
            <a:solidFill>
              <a:srgbClr val="B7B7B7"/>
            </a:solidFill>
            <a:prstDash val="solid"/>
            <a:round/>
            <a:headEnd len="med" w="med" type="oval"/>
            <a:tailEnd len="med" w="med" type="oval"/>
          </a:ln>
        </p:spPr>
      </p:cxnSp>
      <p:sp>
        <p:nvSpPr>
          <p:cNvPr id="102" name="Google Shape;102;p19"/>
          <p:cNvSpPr/>
          <p:nvPr/>
        </p:nvSpPr>
        <p:spPr>
          <a:xfrm>
            <a:off x="4257389" y="3970698"/>
            <a:ext cx="1669500" cy="3228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s" sz="1100">
                <a:solidFill>
                  <a:srgbClr val="FFFFFF"/>
                </a:solidFill>
                <a:latin typeface="Helvetica Neue"/>
                <a:ea typeface="Helvetica Neue"/>
                <a:cs typeface="Helvetica Neue"/>
                <a:sym typeface="Helvetica Neue"/>
              </a:rPr>
              <a:t>La clase date</a:t>
            </a:r>
            <a:endParaRPr sz="1100">
              <a:solidFill>
                <a:srgbClr val="FFFFFF"/>
              </a:solidFill>
              <a:latin typeface="Helvetica Neue"/>
              <a:ea typeface="Helvetica Neue"/>
              <a:cs typeface="Helvetica Neue"/>
              <a:sym typeface="Helvetica Neue"/>
            </a:endParaRPr>
          </a:p>
        </p:txBody>
      </p:sp>
      <p:cxnSp>
        <p:nvCxnSpPr>
          <p:cNvPr id="103" name="Google Shape;103;p19"/>
          <p:cNvCxnSpPr>
            <a:stCxn id="79" idx="2"/>
          </p:cNvCxnSpPr>
          <p:nvPr/>
        </p:nvCxnSpPr>
        <p:spPr>
          <a:xfrm flipH="1" rot="-5400000">
            <a:off x="2299450" y="2151055"/>
            <a:ext cx="1956900" cy="1958700"/>
          </a:xfrm>
          <a:prstGeom prst="bentConnector2">
            <a:avLst/>
          </a:prstGeom>
          <a:noFill/>
          <a:ln cap="flat" cmpd="sng" w="9525">
            <a:solidFill>
              <a:srgbClr val="B7B7B7"/>
            </a:solidFill>
            <a:prstDash val="solid"/>
            <a:round/>
            <a:headEnd len="med" w="med" type="oval"/>
            <a:tailEnd len="med" w="med" type="oval"/>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nvSpPr>
        <p:spPr>
          <a:xfrm>
            <a:off x="1461288"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rgbClr val="EAFF6A"/>
                </a:solidFill>
                <a:latin typeface="DM Sans"/>
                <a:ea typeface="DM Sans"/>
                <a:cs typeface="DM Sans"/>
                <a:sym typeface="DM Sans"/>
              </a:rPr>
              <a:t>El objeto Math</a:t>
            </a:r>
            <a:endParaRPr b="1" sz="4000">
              <a:solidFill>
                <a:srgbClr val="EAFF6A"/>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nvSpPr>
        <p:spPr>
          <a:xfrm>
            <a:off x="457725" y="1071050"/>
            <a:ext cx="4730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chemeClr val="dk1"/>
                </a:solidFill>
                <a:latin typeface="DM Sans"/>
                <a:ea typeface="DM Sans"/>
                <a:cs typeface="DM Sans"/>
                <a:sym typeface="DM Sans"/>
              </a:rPr>
              <a:t>Math</a:t>
            </a:r>
            <a:endParaRPr b="1" sz="4000">
              <a:solidFill>
                <a:schemeClr val="dk1"/>
              </a:solidFill>
              <a:latin typeface="DM Sans"/>
              <a:ea typeface="DM Sans"/>
              <a:cs typeface="DM Sans"/>
              <a:sym typeface="DM Sans"/>
            </a:endParaRPr>
          </a:p>
        </p:txBody>
      </p:sp>
      <p:sp>
        <p:nvSpPr>
          <p:cNvPr id="114" name="Google Shape;114;p21"/>
          <p:cNvSpPr txBox="1"/>
          <p:nvPr/>
        </p:nvSpPr>
        <p:spPr>
          <a:xfrm>
            <a:off x="457725" y="2364050"/>
            <a:ext cx="4263000" cy="8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50">
                <a:latin typeface="DM Sans"/>
                <a:ea typeface="DM Sans"/>
                <a:cs typeface="DM Sans"/>
                <a:sym typeface="DM Sans"/>
              </a:rPr>
              <a:t>Javascript provee el objeto </a:t>
            </a:r>
            <a:r>
              <a:rPr b="1" lang="es" sz="1350">
                <a:latin typeface="DM Sans"/>
                <a:ea typeface="DM Sans"/>
                <a:cs typeface="DM Sans"/>
                <a:sym typeface="DM Sans"/>
              </a:rPr>
              <a:t>Math </a:t>
            </a:r>
            <a:r>
              <a:rPr lang="es" sz="1350">
                <a:latin typeface="DM Sans"/>
                <a:ea typeface="DM Sans"/>
                <a:cs typeface="DM Sans"/>
                <a:sym typeface="DM Sans"/>
              </a:rPr>
              <a:t>que funciona como un </a:t>
            </a:r>
            <a:r>
              <a:rPr lang="es" sz="1350">
                <a:highlight>
                  <a:schemeClr val="accent5"/>
                </a:highlight>
                <a:latin typeface="DM Sans"/>
                <a:ea typeface="DM Sans"/>
                <a:cs typeface="DM Sans"/>
                <a:sym typeface="DM Sans"/>
              </a:rPr>
              <a:t>contenedor de herramientas y métodos</a:t>
            </a:r>
            <a:r>
              <a:rPr lang="es" sz="1350">
                <a:latin typeface="DM Sans"/>
                <a:ea typeface="DM Sans"/>
                <a:cs typeface="DM Sans"/>
                <a:sym typeface="DM Sans"/>
              </a:rPr>
              <a:t> para realizar operaciones matemáticas.</a:t>
            </a:r>
            <a:endParaRPr sz="1350">
              <a:latin typeface="DM Sans"/>
              <a:ea typeface="DM Sans"/>
              <a:cs typeface="DM Sans"/>
              <a:sym typeface="DM Sans"/>
            </a:endParaRPr>
          </a:p>
        </p:txBody>
      </p:sp>
      <p:pic>
        <p:nvPicPr>
          <p:cNvPr id="115" name="Google Shape;115;p21"/>
          <p:cNvPicPr preferRelativeResize="0"/>
          <p:nvPr/>
        </p:nvPicPr>
        <p:blipFill>
          <a:blip r:embed="rId3">
            <a:alphaModFix/>
          </a:blip>
          <a:stretch>
            <a:fillRect/>
          </a:stretch>
        </p:blipFill>
        <p:spPr>
          <a:xfrm>
            <a:off x="5074850" y="1324775"/>
            <a:ext cx="3763000" cy="281861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 sz="4000">
                <a:solidFill>
                  <a:srgbClr val="EAFF6A"/>
                </a:solidFill>
                <a:latin typeface="DM Sans"/>
                <a:ea typeface="DM Sans"/>
                <a:cs typeface="DM Sans"/>
                <a:sym typeface="DM Sans"/>
              </a:rPr>
              <a:t>Para recordar</a:t>
            </a:r>
            <a:endParaRPr b="1" sz="4000">
              <a:solidFill>
                <a:srgbClr val="EAFF6A"/>
              </a:solidFill>
              <a:latin typeface="DM Sans"/>
              <a:ea typeface="DM Sans"/>
              <a:cs typeface="DM Sans"/>
              <a:sym typeface="DM Sans"/>
            </a:endParaRPr>
          </a:p>
        </p:txBody>
      </p:sp>
      <p:sp>
        <p:nvSpPr>
          <p:cNvPr id="121" name="Google Shape;121;p22"/>
          <p:cNvSpPr txBox="1"/>
          <p:nvPr/>
        </p:nvSpPr>
        <p:spPr>
          <a:xfrm>
            <a:off x="473350" y="1358425"/>
            <a:ext cx="71694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400">
                <a:solidFill>
                  <a:schemeClr val="lt1"/>
                </a:solidFill>
                <a:latin typeface="DM Sans"/>
                <a:ea typeface="DM Sans"/>
                <a:cs typeface="DM Sans"/>
                <a:sym typeface="DM Sans"/>
              </a:rPr>
              <a:t>El objeto </a:t>
            </a:r>
            <a:r>
              <a:rPr b="1" lang="es" sz="2400">
                <a:solidFill>
                  <a:schemeClr val="lt1"/>
                </a:solidFill>
                <a:latin typeface="DM Sans"/>
                <a:ea typeface="DM Sans"/>
                <a:cs typeface="DM Sans"/>
                <a:sym typeface="DM Sans"/>
              </a:rPr>
              <a:t>Math</a:t>
            </a:r>
            <a:r>
              <a:rPr lang="es" sz="2400">
                <a:solidFill>
                  <a:schemeClr val="lt1"/>
                </a:solidFill>
                <a:latin typeface="DM Sans"/>
                <a:ea typeface="DM Sans"/>
                <a:cs typeface="DM Sans"/>
                <a:sym typeface="DM Sans"/>
              </a:rPr>
              <a:t> contiene una serie de métodos que nos permiten realizar algunas operaciones matemáticas más complejas. </a:t>
            </a:r>
            <a:endParaRPr sz="2400">
              <a:solidFill>
                <a:schemeClr val="lt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2400">
              <a:solidFill>
                <a:schemeClr val="lt1"/>
              </a:solidFill>
              <a:latin typeface="DM Sans"/>
              <a:ea typeface="DM Sans"/>
              <a:cs typeface="DM Sans"/>
              <a:sym typeface="DM Sans"/>
            </a:endParaRPr>
          </a:p>
          <a:p>
            <a:pPr indent="0" lvl="0" marL="0" rtl="0" algn="l">
              <a:spcBef>
                <a:spcPts val="0"/>
              </a:spcBef>
              <a:spcAft>
                <a:spcPts val="0"/>
              </a:spcAft>
              <a:buNone/>
            </a:pPr>
            <a:r>
              <a:rPr lang="es" sz="2400">
                <a:solidFill>
                  <a:schemeClr val="lt1"/>
                </a:solidFill>
                <a:latin typeface="DM Sans"/>
                <a:ea typeface="DM Sans"/>
                <a:cs typeface="DM Sans"/>
                <a:sym typeface="DM Sans"/>
              </a:rPr>
              <a:t>Veremos a continuación algunas de las funciones que se desprenden de este objeto, aunque el repertorio completo lo pueden ver en su documentación:  </a:t>
            </a:r>
            <a:r>
              <a:rPr lang="es" sz="2400" u="sng">
                <a:solidFill>
                  <a:schemeClr val="hlink"/>
                </a:solidFill>
                <a:latin typeface="DM Sans"/>
                <a:ea typeface="DM Sans"/>
                <a:cs typeface="DM Sans"/>
                <a:sym typeface="DM Sans"/>
                <a:hlinkClick r:id="rId3"/>
              </a:rPr>
              <a:t>Math - JavaScript | MDN</a:t>
            </a:r>
            <a:endParaRPr sz="2400">
              <a:solidFill>
                <a:schemeClr val="lt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s" sz="4000">
                <a:solidFill>
                  <a:schemeClr val="dk1"/>
                </a:solidFill>
                <a:latin typeface="DM Sans"/>
                <a:ea typeface="DM Sans"/>
                <a:cs typeface="DM Sans"/>
                <a:sym typeface="DM Sans"/>
              </a:rPr>
              <a:t>Propiedades</a:t>
            </a:r>
            <a:endParaRPr b="1" sz="400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